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2.xml" ContentType="application/vnd.openxmlformats-officedocument.drawingml.chart+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9" d="100"/>
          <a:sy n="89" d="100"/>
        </p:scale>
        <p:origin x="-906" y="-4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http://smartgrid/SGI/CP/Documents/2010_Results/RES%20Shapes%20and%20Savings_OVERALL_WEIGHTED.xlsm"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chiccakl\Desktop\presentation_tabl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700243156566873"/>
          <c:y val="0.13019861369158667"/>
          <c:w val="0.84393623692330155"/>
          <c:h val="0.74249305800079612"/>
        </c:manualLayout>
      </c:layout>
      <c:lineChart>
        <c:grouping val="standard"/>
        <c:varyColors val="0"/>
        <c:ser>
          <c:idx val="0"/>
          <c:order val="0"/>
          <c:tx>
            <c:strRef>
              <c:f>ByDaytype!$A$13</c:f>
              <c:strCache>
                <c:ptCount val="1"/>
                <c:pt idx="0">
                  <c:v>Control Group</c:v>
                </c:pt>
              </c:strCache>
            </c:strRef>
          </c:tx>
          <c:spPr>
            <a:ln w="50800" cap="sq">
              <a:solidFill>
                <a:srgbClr val="FF0000"/>
              </a:solidFill>
              <a:prstDash val="sysDash"/>
            </a:ln>
          </c:spPr>
          <c:marker>
            <c:symbol val="none"/>
          </c:marker>
          <c:cat>
            <c:numRef>
              <c:f>ByDaytype!$B$59:$Y$59</c:f>
              <c:numCache>
                <c:formatCode>General</c:formatCode>
                <c:ptCount val="24"/>
                <c:pt idx="1">
                  <c:v>2</c:v>
                </c:pt>
                <c:pt idx="3">
                  <c:v>4</c:v>
                </c:pt>
                <c:pt idx="5">
                  <c:v>6</c:v>
                </c:pt>
                <c:pt idx="7">
                  <c:v>8</c:v>
                </c:pt>
                <c:pt idx="9">
                  <c:v>10</c:v>
                </c:pt>
                <c:pt idx="11">
                  <c:v>12</c:v>
                </c:pt>
                <c:pt idx="13">
                  <c:v>14</c:v>
                </c:pt>
                <c:pt idx="14">
                  <c:v>15</c:v>
                </c:pt>
                <c:pt idx="15">
                  <c:v>16</c:v>
                </c:pt>
                <c:pt idx="16">
                  <c:v>17</c:v>
                </c:pt>
                <c:pt idx="17">
                  <c:v>18</c:v>
                </c:pt>
                <c:pt idx="18">
                  <c:v>19</c:v>
                </c:pt>
                <c:pt idx="19">
                  <c:v>20</c:v>
                </c:pt>
                <c:pt idx="21">
                  <c:v>22</c:v>
                </c:pt>
                <c:pt idx="23">
                  <c:v>24</c:v>
                </c:pt>
              </c:numCache>
            </c:numRef>
          </c:cat>
          <c:val>
            <c:numRef>
              <c:f>ByDaytype!$B$15:$Y$15</c:f>
              <c:numCache>
                <c:formatCode>General</c:formatCode>
                <c:ptCount val="24"/>
                <c:pt idx="0">
                  <c:v>2.28191710049424</c:v>
                </c:pt>
                <c:pt idx="1">
                  <c:v>2.0120651088796584</c:v>
                </c:pt>
                <c:pt idx="2">
                  <c:v>1.8153841325471918</c:v>
                </c:pt>
                <c:pt idx="3">
                  <c:v>1.6556422239874267</c:v>
                </c:pt>
                <c:pt idx="4">
                  <c:v>1.538474679953602</c:v>
                </c:pt>
                <c:pt idx="5">
                  <c:v>1.5068034222788471</c:v>
                </c:pt>
                <c:pt idx="6">
                  <c:v>1.6084185879798785</c:v>
                </c:pt>
                <c:pt idx="7">
                  <c:v>1.6966395305339621</c:v>
                </c:pt>
                <c:pt idx="8">
                  <c:v>1.7063607246084893</c:v>
                </c:pt>
                <c:pt idx="9">
                  <c:v>1.8879947540039828</c:v>
                </c:pt>
                <c:pt idx="10">
                  <c:v>2.1717466681863602</c:v>
                </c:pt>
                <c:pt idx="11">
                  <c:v>2.4914025493589267</c:v>
                </c:pt>
                <c:pt idx="12">
                  <c:v>2.8303758579211151</c:v>
                </c:pt>
                <c:pt idx="13">
                  <c:v>3.1529787646979441</c:v>
                </c:pt>
                <c:pt idx="14">
                  <c:v>3.3734627397401593</c:v>
                </c:pt>
                <c:pt idx="15">
                  <c:v>3.5602397014698552</c:v>
                </c:pt>
                <c:pt idx="16">
                  <c:v>3.7144942626150019</c:v>
                </c:pt>
                <c:pt idx="17">
                  <c:v>3.8767556621889177</c:v>
                </c:pt>
                <c:pt idx="18">
                  <c:v>3.8470418129133752</c:v>
                </c:pt>
                <c:pt idx="19">
                  <c:v>3.6863629079768883</c:v>
                </c:pt>
                <c:pt idx="20">
                  <c:v>3.4700938251452427</c:v>
                </c:pt>
                <c:pt idx="21">
                  <c:v>3.2948172140617085</c:v>
                </c:pt>
                <c:pt idx="22">
                  <c:v>2.9860755511796278</c:v>
                </c:pt>
                <c:pt idx="23">
                  <c:v>2.5824324920731367</c:v>
                </c:pt>
              </c:numCache>
            </c:numRef>
          </c:val>
          <c:smooth val="0"/>
        </c:ser>
        <c:ser>
          <c:idx val="1"/>
          <c:order val="1"/>
          <c:tx>
            <c:strRef>
              <c:f>ByDaytype!$A$17</c:f>
              <c:strCache>
                <c:ptCount val="1"/>
                <c:pt idx="0">
                  <c:v>Web Only</c:v>
                </c:pt>
              </c:strCache>
            </c:strRef>
          </c:tx>
          <c:spPr>
            <a:ln w="50800">
              <a:solidFill>
                <a:schemeClr val="accent3"/>
              </a:solidFill>
            </a:ln>
          </c:spPr>
          <c:marker>
            <c:symbol val="none"/>
          </c:marker>
          <c:cat>
            <c:numRef>
              <c:f>ByDaytype!$B$59:$Y$59</c:f>
              <c:numCache>
                <c:formatCode>General</c:formatCode>
                <c:ptCount val="24"/>
                <c:pt idx="1">
                  <c:v>2</c:v>
                </c:pt>
                <c:pt idx="3">
                  <c:v>4</c:v>
                </c:pt>
                <c:pt idx="5">
                  <c:v>6</c:v>
                </c:pt>
                <c:pt idx="7">
                  <c:v>8</c:v>
                </c:pt>
                <c:pt idx="9">
                  <c:v>10</c:v>
                </c:pt>
                <c:pt idx="11">
                  <c:v>12</c:v>
                </c:pt>
                <c:pt idx="13">
                  <c:v>14</c:v>
                </c:pt>
                <c:pt idx="14">
                  <c:v>15</c:v>
                </c:pt>
                <c:pt idx="15">
                  <c:v>16</c:v>
                </c:pt>
                <c:pt idx="16">
                  <c:v>17</c:v>
                </c:pt>
                <c:pt idx="17">
                  <c:v>18</c:v>
                </c:pt>
                <c:pt idx="18">
                  <c:v>19</c:v>
                </c:pt>
                <c:pt idx="19">
                  <c:v>20</c:v>
                </c:pt>
                <c:pt idx="21">
                  <c:v>22</c:v>
                </c:pt>
                <c:pt idx="23">
                  <c:v>24</c:v>
                </c:pt>
              </c:numCache>
            </c:numRef>
          </c:cat>
          <c:val>
            <c:numRef>
              <c:f>ByDaytype!$B$19:$Y$19</c:f>
              <c:numCache>
                <c:formatCode>General</c:formatCode>
                <c:ptCount val="24"/>
                <c:pt idx="0">
                  <c:v>2.3559260615857704</c:v>
                </c:pt>
                <c:pt idx="1">
                  <c:v>2.0528459306170701</c:v>
                </c:pt>
                <c:pt idx="2">
                  <c:v>1.8712888347810357</c:v>
                </c:pt>
                <c:pt idx="3">
                  <c:v>1.7076659834316621</c:v>
                </c:pt>
                <c:pt idx="4">
                  <c:v>1.541876966007689</c:v>
                </c:pt>
                <c:pt idx="5">
                  <c:v>1.5110872635835502</c:v>
                </c:pt>
                <c:pt idx="6">
                  <c:v>1.5382732548856766</c:v>
                </c:pt>
                <c:pt idx="7">
                  <c:v>1.6136507364139925</c:v>
                </c:pt>
                <c:pt idx="8">
                  <c:v>1.6869321742950227</c:v>
                </c:pt>
                <c:pt idx="9">
                  <c:v>1.8637568629815446</c:v>
                </c:pt>
                <c:pt idx="10">
                  <c:v>2.0920445618531778</c:v>
                </c:pt>
                <c:pt idx="11">
                  <c:v>2.4448267699821802</c:v>
                </c:pt>
                <c:pt idx="12">
                  <c:v>2.7603521712534822</c:v>
                </c:pt>
                <c:pt idx="13">
                  <c:v>3.0232959977304952</c:v>
                </c:pt>
                <c:pt idx="14">
                  <c:v>2.8665165374828359</c:v>
                </c:pt>
                <c:pt idx="15">
                  <c:v>3.0688736363476954</c:v>
                </c:pt>
                <c:pt idx="16">
                  <c:v>3.2647085035204242</c:v>
                </c:pt>
                <c:pt idx="17">
                  <c:v>3.4819009654804498</c:v>
                </c:pt>
                <c:pt idx="18">
                  <c:v>3.536649176008138</c:v>
                </c:pt>
                <c:pt idx="19">
                  <c:v>3.7149569113829202</c:v>
                </c:pt>
                <c:pt idx="20">
                  <c:v>3.636194568955478</c:v>
                </c:pt>
                <c:pt idx="21">
                  <c:v>3.5027779079516832</c:v>
                </c:pt>
                <c:pt idx="22">
                  <c:v>3.1775389855570202</c:v>
                </c:pt>
                <c:pt idx="23">
                  <c:v>2.7116390918645781</c:v>
                </c:pt>
              </c:numCache>
            </c:numRef>
          </c:val>
          <c:smooth val="0"/>
        </c:ser>
        <c:ser>
          <c:idx val="2"/>
          <c:order val="2"/>
          <c:tx>
            <c:strRef>
              <c:f>ByDaytype!$A$21</c:f>
              <c:strCache>
                <c:ptCount val="1"/>
                <c:pt idx="0">
                  <c:v>IHD Only</c:v>
                </c:pt>
              </c:strCache>
            </c:strRef>
          </c:tx>
          <c:spPr>
            <a:ln w="50800">
              <a:solidFill>
                <a:schemeClr val="accent6"/>
              </a:solidFill>
            </a:ln>
          </c:spPr>
          <c:marker>
            <c:symbol val="none"/>
          </c:marker>
          <c:cat>
            <c:numRef>
              <c:f>ByDaytype!$B$59:$Y$59</c:f>
              <c:numCache>
                <c:formatCode>General</c:formatCode>
                <c:ptCount val="24"/>
                <c:pt idx="1">
                  <c:v>2</c:v>
                </c:pt>
                <c:pt idx="3">
                  <c:v>4</c:v>
                </c:pt>
                <c:pt idx="5">
                  <c:v>6</c:v>
                </c:pt>
                <c:pt idx="7">
                  <c:v>8</c:v>
                </c:pt>
                <c:pt idx="9">
                  <c:v>10</c:v>
                </c:pt>
                <c:pt idx="11">
                  <c:v>12</c:v>
                </c:pt>
                <c:pt idx="13">
                  <c:v>14</c:v>
                </c:pt>
                <c:pt idx="14">
                  <c:v>15</c:v>
                </c:pt>
                <c:pt idx="15">
                  <c:v>16</c:v>
                </c:pt>
                <c:pt idx="16">
                  <c:v>17</c:v>
                </c:pt>
                <c:pt idx="17">
                  <c:v>18</c:v>
                </c:pt>
                <c:pt idx="18">
                  <c:v>19</c:v>
                </c:pt>
                <c:pt idx="19">
                  <c:v>20</c:v>
                </c:pt>
                <c:pt idx="21">
                  <c:v>22</c:v>
                </c:pt>
                <c:pt idx="23">
                  <c:v>24</c:v>
                </c:pt>
              </c:numCache>
            </c:numRef>
          </c:cat>
          <c:val>
            <c:numRef>
              <c:f>ByDaytype!$B$23:$Y$23</c:f>
              <c:numCache>
                <c:formatCode>General</c:formatCode>
                <c:ptCount val="24"/>
                <c:pt idx="0">
                  <c:v>2.3556230662213831</c:v>
                </c:pt>
                <c:pt idx="1">
                  <c:v>2.0381567846611035</c:v>
                </c:pt>
                <c:pt idx="2">
                  <c:v>1.8139463844000112</c:v>
                </c:pt>
                <c:pt idx="3">
                  <c:v>1.6691649517927931</c:v>
                </c:pt>
                <c:pt idx="4">
                  <c:v>1.5569071482744135</c:v>
                </c:pt>
                <c:pt idx="5">
                  <c:v>1.5627122743215136</c:v>
                </c:pt>
                <c:pt idx="6">
                  <c:v>1.6323547026082985</c:v>
                </c:pt>
                <c:pt idx="7">
                  <c:v>1.6323944949825626</c:v>
                </c:pt>
                <c:pt idx="8">
                  <c:v>1.663116546690468</c:v>
                </c:pt>
                <c:pt idx="9">
                  <c:v>1.8651778854279499</c:v>
                </c:pt>
                <c:pt idx="10">
                  <c:v>2.1666378910683481</c:v>
                </c:pt>
                <c:pt idx="11">
                  <c:v>2.4669731971999131</c:v>
                </c:pt>
                <c:pt idx="12">
                  <c:v>2.8587355921298934</c:v>
                </c:pt>
                <c:pt idx="13">
                  <c:v>3.0924572755075688</c:v>
                </c:pt>
                <c:pt idx="14">
                  <c:v>2.949796462467924</c:v>
                </c:pt>
                <c:pt idx="15">
                  <c:v>3.0936625005546627</c:v>
                </c:pt>
                <c:pt idx="16">
                  <c:v>3.316007240125757</c:v>
                </c:pt>
                <c:pt idx="17">
                  <c:v>3.4923168981739918</c:v>
                </c:pt>
                <c:pt idx="18">
                  <c:v>3.5013510252236966</c:v>
                </c:pt>
                <c:pt idx="19">
                  <c:v>3.7053749643210212</c:v>
                </c:pt>
                <c:pt idx="20">
                  <c:v>3.5500851241196623</c:v>
                </c:pt>
                <c:pt idx="21">
                  <c:v>3.4192740076206429</c:v>
                </c:pt>
                <c:pt idx="22">
                  <c:v>3.1272236780183196</c:v>
                </c:pt>
                <c:pt idx="23">
                  <c:v>2.7037061900326242</c:v>
                </c:pt>
              </c:numCache>
            </c:numRef>
          </c:val>
          <c:smooth val="0"/>
        </c:ser>
        <c:ser>
          <c:idx val="3"/>
          <c:order val="3"/>
          <c:tx>
            <c:strRef>
              <c:f>ByDaytype!$A$25</c:f>
              <c:strCache>
                <c:ptCount val="1"/>
                <c:pt idx="0">
                  <c:v>PCT Only</c:v>
                </c:pt>
              </c:strCache>
            </c:strRef>
          </c:tx>
          <c:spPr>
            <a:ln w="50800">
              <a:solidFill>
                <a:schemeClr val="accent5"/>
              </a:solidFill>
            </a:ln>
          </c:spPr>
          <c:marker>
            <c:symbol val="none"/>
          </c:marker>
          <c:cat>
            <c:numRef>
              <c:f>ByDaytype!$B$59:$Y$59</c:f>
              <c:numCache>
                <c:formatCode>General</c:formatCode>
                <c:ptCount val="24"/>
                <c:pt idx="1">
                  <c:v>2</c:v>
                </c:pt>
                <c:pt idx="3">
                  <c:v>4</c:v>
                </c:pt>
                <c:pt idx="5">
                  <c:v>6</c:v>
                </c:pt>
                <c:pt idx="7">
                  <c:v>8</c:v>
                </c:pt>
                <c:pt idx="9">
                  <c:v>10</c:v>
                </c:pt>
                <c:pt idx="11">
                  <c:v>12</c:v>
                </c:pt>
                <c:pt idx="13">
                  <c:v>14</c:v>
                </c:pt>
                <c:pt idx="14">
                  <c:v>15</c:v>
                </c:pt>
                <c:pt idx="15">
                  <c:v>16</c:v>
                </c:pt>
                <c:pt idx="16">
                  <c:v>17</c:v>
                </c:pt>
                <c:pt idx="17">
                  <c:v>18</c:v>
                </c:pt>
                <c:pt idx="18">
                  <c:v>19</c:v>
                </c:pt>
                <c:pt idx="19">
                  <c:v>20</c:v>
                </c:pt>
                <c:pt idx="21">
                  <c:v>22</c:v>
                </c:pt>
                <c:pt idx="23">
                  <c:v>24</c:v>
                </c:pt>
              </c:numCache>
            </c:numRef>
          </c:cat>
          <c:val>
            <c:numRef>
              <c:f>ByDaytype!$B$27:$Y$27</c:f>
              <c:numCache>
                <c:formatCode>General</c:formatCode>
                <c:ptCount val="24"/>
                <c:pt idx="0">
                  <c:v>2.627288361689109</c:v>
                </c:pt>
                <c:pt idx="1">
                  <c:v>2.3130682924694237</c:v>
                </c:pt>
                <c:pt idx="2">
                  <c:v>2.083560648616678</c:v>
                </c:pt>
                <c:pt idx="3">
                  <c:v>1.895203007479743</c:v>
                </c:pt>
                <c:pt idx="4">
                  <c:v>1.7487945522751498</c:v>
                </c:pt>
                <c:pt idx="5">
                  <c:v>1.7503795712906045</c:v>
                </c:pt>
                <c:pt idx="6">
                  <c:v>1.5957516905099256</c:v>
                </c:pt>
                <c:pt idx="7">
                  <c:v>1.6818473029729266</c:v>
                </c:pt>
                <c:pt idx="8">
                  <c:v>1.5957492350563258</c:v>
                </c:pt>
                <c:pt idx="9">
                  <c:v>1.7130318470299486</c:v>
                </c:pt>
                <c:pt idx="10">
                  <c:v>1.9887191564715727</c:v>
                </c:pt>
                <c:pt idx="11">
                  <c:v>2.3206885591355424</c:v>
                </c:pt>
                <c:pt idx="12">
                  <c:v>2.7493082079326663</c:v>
                </c:pt>
                <c:pt idx="13">
                  <c:v>2.9967081339661004</c:v>
                </c:pt>
                <c:pt idx="14">
                  <c:v>1.4090963989962924</c:v>
                </c:pt>
                <c:pt idx="15">
                  <c:v>1.9672897681414461</c:v>
                </c:pt>
                <c:pt idx="16">
                  <c:v>2.4944931975802067</c:v>
                </c:pt>
                <c:pt idx="17">
                  <c:v>2.9411839651820415</c:v>
                </c:pt>
                <c:pt idx="18">
                  <c:v>3.1614418548386207</c:v>
                </c:pt>
                <c:pt idx="19">
                  <c:v>4.3090943056215174</c:v>
                </c:pt>
                <c:pt idx="20">
                  <c:v>4.1667643599023325</c:v>
                </c:pt>
                <c:pt idx="21">
                  <c:v>4.0499250117874448</c:v>
                </c:pt>
                <c:pt idx="22">
                  <c:v>3.5720041024512508</c:v>
                </c:pt>
                <c:pt idx="23">
                  <c:v>3.0960472806670238</c:v>
                </c:pt>
              </c:numCache>
            </c:numRef>
          </c:val>
          <c:smooth val="0"/>
        </c:ser>
        <c:ser>
          <c:idx val="5"/>
          <c:order val="5"/>
          <c:marker>
            <c:symbol val="none"/>
          </c:marker>
          <c:cat>
            <c:numRef>
              <c:f>ByDaytype!$B$59:$Y$59</c:f>
              <c:numCache>
                <c:formatCode>General</c:formatCode>
                <c:ptCount val="24"/>
                <c:pt idx="1">
                  <c:v>2</c:v>
                </c:pt>
                <c:pt idx="3">
                  <c:v>4</c:v>
                </c:pt>
                <c:pt idx="5">
                  <c:v>6</c:v>
                </c:pt>
                <c:pt idx="7">
                  <c:v>8</c:v>
                </c:pt>
                <c:pt idx="9">
                  <c:v>10</c:v>
                </c:pt>
                <c:pt idx="11">
                  <c:v>12</c:v>
                </c:pt>
                <c:pt idx="13">
                  <c:v>14</c:v>
                </c:pt>
                <c:pt idx="14">
                  <c:v>15</c:v>
                </c:pt>
                <c:pt idx="15">
                  <c:v>16</c:v>
                </c:pt>
                <c:pt idx="16">
                  <c:v>17</c:v>
                </c:pt>
                <c:pt idx="17">
                  <c:v>18</c:v>
                </c:pt>
                <c:pt idx="18">
                  <c:v>19</c:v>
                </c:pt>
                <c:pt idx="19">
                  <c:v>20</c:v>
                </c:pt>
                <c:pt idx="21">
                  <c:v>22</c:v>
                </c:pt>
                <c:pt idx="23">
                  <c:v>24</c:v>
                </c:pt>
              </c:numCache>
            </c:numRef>
          </c:cat>
          <c:val>
            <c:numLit>
              <c:formatCode>General</c:formatCode>
              <c:ptCount val="1"/>
              <c:pt idx="0">
                <c:v>1</c:v>
              </c:pt>
            </c:numLit>
          </c:val>
          <c:smooth val="0"/>
        </c:ser>
        <c:dLbls>
          <c:showLegendKey val="0"/>
          <c:showVal val="0"/>
          <c:showCatName val="0"/>
          <c:showSerName val="0"/>
          <c:showPercent val="0"/>
          <c:showBubbleSize val="0"/>
        </c:dLbls>
        <c:marker val="1"/>
        <c:smooth val="0"/>
        <c:axId val="38023552"/>
        <c:axId val="38025472"/>
      </c:lineChart>
      <c:lineChart>
        <c:grouping val="standard"/>
        <c:varyColors val="0"/>
        <c:ser>
          <c:idx val="7"/>
          <c:order val="4"/>
          <c:tx>
            <c:strRef>
              <c:f>ByDaytype!$A$58</c:f>
              <c:strCache>
                <c:ptCount val="1"/>
                <c:pt idx="0">
                  <c:v>Peak Time</c:v>
                </c:pt>
              </c:strCache>
            </c:strRef>
          </c:tx>
          <c:spPr>
            <a:ln w="12700">
              <a:solidFill>
                <a:srgbClr val="7F7F7F"/>
              </a:solidFill>
              <a:prstDash val="dash"/>
            </a:ln>
          </c:spPr>
          <c:marker>
            <c:symbol val="none"/>
          </c:marker>
          <c:errBars>
            <c:errDir val="y"/>
            <c:errBarType val="plus"/>
            <c:errValType val="fixedVal"/>
            <c:noEndCap val="1"/>
            <c:val val="10"/>
            <c:spPr>
              <a:ln w="12700">
                <a:solidFill>
                  <a:srgbClr val="7F7F7F"/>
                </a:solidFill>
                <a:prstDash val="dash"/>
              </a:ln>
            </c:spPr>
          </c:errBars>
          <c:val>
            <c:numRef>
              <c:f>ByDaytype!$B$58:$Y$58</c:f>
              <c:numCache>
                <c:formatCode>General</c:formatCode>
                <c:ptCount val="24"/>
                <c:pt idx="13">
                  <c:v>0</c:v>
                </c:pt>
                <c:pt idx="15">
                  <c:v>#N/A</c:v>
                </c:pt>
                <c:pt idx="17">
                  <c:v>#N/A</c:v>
                </c:pt>
                <c:pt idx="18">
                  <c:v>0</c:v>
                </c:pt>
              </c:numCache>
            </c:numRef>
          </c:val>
          <c:smooth val="0"/>
        </c:ser>
        <c:dLbls>
          <c:showLegendKey val="0"/>
          <c:showVal val="0"/>
          <c:showCatName val="0"/>
          <c:showSerName val="0"/>
          <c:showPercent val="0"/>
          <c:showBubbleSize val="0"/>
        </c:dLbls>
        <c:marker val="1"/>
        <c:smooth val="0"/>
        <c:axId val="38033280"/>
        <c:axId val="38031744"/>
      </c:lineChart>
      <c:catAx>
        <c:axId val="38023552"/>
        <c:scaling>
          <c:orientation val="minMax"/>
        </c:scaling>
        <c:delete val="0"/>
        <c:axPos val="b"/>
        <c:title>
          <c:tx>
            <c:strRef>
              <c:f>ByDaytype!$A$62</c:f>
              <c:strCache>
                <c:ptCount val="1"/>
                <c:pt idx="0">
                  <c:v>Hour Ending</c:v>
                </c:pt>
              </c:strCache>
            </c:strRef>
          </c:tx>
          <c:layout>
            <c:manualLayout>
              <c:xMode val="edge"/>
              <c:yMode val="edge"/>
              <c:x val="0.38904629980744543"/>
              <c:y val="0.93839766418312465"/>
            </c:manualLayout>
          </c:layout>
          <c:overlay val="0"/>
          <c:txPr>
            <a:bodyPr anchor="b"/>
            <a:lstStyle/>
            <a:p>
              <a:pPr>
                <a:defRPr sz="2000" b="0"/>
              </a:pPr>
              <a:endParaRPr lang="en-US"/>
            </a:p>
          </c:txPr>
        </c:title>
        <c:numFmt formatCode="General" sourceLinked="0"/>
        <c:majorTickMark val="in"/>
        <c:minorTickMark val="none"/>
        <c:tickLblPos val="nextTo"/>
        <c:txPr>
          <a:bodyPr/>
          <a:lstStyle/>
          <a:p>
            <a:pPr>
              <a:defRPr sz="1800"/>
            </a:pPr>
            <a:endParaRPr lang="en-US"/>
          </a:p>
        </c:txPr>
        <c:crossAx val="38025472"/>
        <c:crossesAt val="0.5"/>
        <c:auto val="1"/>
        <c:lblAlgn val="ctr"/>
        <c:lblOffset val="100"/>
        <c:noMultiLvlLbl val="0"/>
      </c:catAx>
      <c:valAx>
        <c:axId val="38025472"/>
        <c:scaling>
          <c:orientation val="minMax"/>
          <c:min val="0.5"/>
        </c:scaling>
        <c:delete val="0"/>
        <c:axPos val="l"/>
        <c:majorGridlines>
          <c:spPr>
            <a:ln>
              <a:solidFill>
                <a:sysClr val="windowText" lastClr="000000">
                  <a:lumMod val="50000"/>
                  <a:lumOff val="50000"/>
                  <a:alpha val="50000"/>
                </a:sysClr>
              </a:solidFill>
              <a:prstDash val="sysDot"/>
            </a:ln>
          </c:spPr>
        </c:majorGridlines>
        <c:title>
          <c:tx>
            <c:rich>
              <a:bodyPr rot="-5400000" vert="horz"/>
              <a:lstStyle/>
              <a:p>
                <a:pPr>
                  <a:defRPr b="0"/>
                </a:pPr>
                <a:r>
                  <a:rPr lang="en-US" b="0" dirty="0" smtClean="0"/>
                  <a:t>Demand  (kW)</a:t>
                </a:r>
                <a:endParaRPr lang="en-US" b="0" dirty="0"/>
              </a:p>
            </c:rich>
          </c:tx>
          <c:layout/>
          <c:overlay val="0"/>
        </c:title>
        <c:numFmt formatCode="0.0" sourceLinked="0"/>
        <c:majorTickMark val="out"/>
        <c:minorTickMark val="none"/>
        <c:tickLblPos val="nextTo"/>
        <c:spPr>
          <a:ln w="12700">
            <a:solidFill>
              <a:schemeClr val="tx1">
                <a:lumMod val="50000"/>
                <a:lumOff val="50000"/>
              </a:schemeClr>
            </a:solidFill>
          </a:ln>
        </c:spPr>
        <c:txPr>
          <a:bodyPr/>
          <a:lstStyle/>
          <a:p>
            <a:pPr>
              <a:defRPr b="0"/>
            </a:pPr>
            <a:endParaRPr lang="en-US"/>
          </a:p>
        </c:txPr>
        <c:crossAx val="38023552"/>
        <c:crossesAt val="1"/>
        <c:crossBetween val="midCat"/>
      </c:valAx>
      <c:valAx>
        <c:axId val="38031744"/>
        <c:scaling>
          <c:orientation val="minMax"/>
          <c:max val="5"/>
        </c:scaling>
        <c:delete val="0"/>
        <c:axPos val="r"/>
        <c:numFmt formatCode="General" sourceLinked="1"/>
        <c:majorTickMark val="none"/>
        <c:minorTickMark val="none"/>
        <c:tickLblPos val="none"/>
        <c:spPr>
          <a:ln w="9525">
            <a:noFill/>
          </a:ln>
        </c:spPr>
        <c:crossAx val="38033280"/>
        <c:crosses val="max"/>
        <c:crossBetween val="between"/>
      </c:valAx>
      <c:catAx>
        <c:axId val="38033280"/>
        <c:scaling>
          <c:orientation val="minMax"/>
        </c:scaling>
        <c:delete val="1"/>
        <c:axPos val="b"/>
        <c:majorTickMark val="out"/>
        <c:minorTickMark val="none"/>
        <c:tickLblPos val="none"/>
        <c:crossAx val="38031744"/>
        <c:crosses val="autoZero"/>
        <c:auto val="1"/>
        <c:lblAlgn val="ctr"/>
        <c:lblOffset val="100"/>
        <c:noMultiLvlLbl val="0"/>
      </c:catAx>
    </c:plotArea>
    <c:legend>
      <c:legendPos val="b"/>
      <c:legendEntry>
        <c:idx val="4"/>
        <c:delete val="1"/>
      </c:legendEntry>
      <c:layout>
        <c:manualLayout>
          <c:xMode val="edge"/>
          <c:yMode val="edge"/>
          <c:x val="0.17387076032335155"/>
          <c:y val="0.12981272802140251"/>
          <c:w val="0.24835125975795774"/>
          <c:h val="0.19919809152021861"/>
        </c:manualLayout>
      </c:layout>
      <c:overlay val="0"/>
      <c:txPr>
        <a:bodyPr/>
        <a:lstStyle/>
        <a:p>
          <a:pPr>
            <a:defRPr sz="1800"/>
          </a:pPr>
          <a:endParaRPr lang="en-US"/>
        </a:p>
      </c:txPr>
    </c:legend>
    <c:plotVisOnly val="0"/>
    <c:dispBlanksAs val="gap"/>
    <c:showDLblsOverMax val="0"/>
  </c:chart>
  <c:txPr>
    <a:bodyPr/>
    <a:lstStyle/>
    <a:p>
      <a:pPr>
        <a:defRPr sz="24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5044706349087664"/>
          <c:y val="5.3083964462242304E-2"/>
          <c:w val="0.80803806890384433"/>
          <c:h val="0.6804037279628613"/>
        </c:manualLayout>
      </c:layout>
      <c:lineChart>
        <c:grouping val="standard"/>
        <c:varyColors val="0"/>
        <c:ser>
          <c:idx val="0"/>
          <c:order val="0"/>
          <c:tx>
            <c:v>VPP</c:v>
          </c:tx>
          <c:spPr>
            <a:ln w="101600"/>
          </c:spPr>
          <c:marker>
            <c:symbol val="none"/>
          </c:marker>
          <c:cat>
            <c:numRef>
              <c:f>Sheet3!$A$13:$A$16</c:f>
              <c:numCache>
                <c:formatCode>"$"#,##0.00_);[Red]\("$"#,##0.00\)</c:formatCode>
                <c:ptCount val="4"/>
                <c:pt idx="0" formatCode="&quot;$&quot;#,##0.000_);[Red]\(&quot;$&quot;#,##0.000\)">
                  <c:v>4.5000000000000012E-2</c:v>
                </c:pt>
                <c:pt idx="1">
                  <c:v>0.11</c:v>
                </c:pt>
                <c:pt idx="2">
                  <c:v>0.23</c:v>
                </c:pt>
                <c:pt idx="3">
                  <c:v>0.46</c:v>
                </c:pt>
              </c:numCache>
            </c:numRef>
          </c:cat>
          <c:val>
            <c:numRef>
              <c:f>Sheet3!$F$13:$F$16</c:f>
              <c:numCache>
                <c:formatCode>General</c:formatCode>
                <c:ptCount val="4"/>
                <c:pt idx="0">
                  <c:v>0.41000000000000031</c:v>
                </c:pt>
                <c:pt idx="1">
                  <c:v>1.1100000000000001</c:v>
                </c:pt>
                <c:pt idx="2">
                  <c:v>1.6800000000000055</c:v>
                </c:pt>
                <c:pt idx="3">
                  <c:v>1.9600000000000055</c:v>
                </c:pt>
              </c:numCache>
            </c:numRef>
          </c:val>
          <c:smooth val="0"/>
        </c:ser>
        <c:ser>
          <c:idx val="1"/>
          <c:order val="1"/>
          <c:tx>
            <c:v>TOU</c:v>
          </c:tx>
          <c:spPr>
            <a:ln w="101600"/>
          </c:spPr>
          <c:marker>
            <c:symbol val="none"/>
          </c:marker>
          <c:val>
            <c:numRef>
              <c:f>Sheet3!$H$13:$H$16</c:f>
              <c:numCache>
                <c:formatCode>General</c:formatCode>
                <c:ptCount val="4"/>
                <c:pt idx="0">
                  <c:v>1.25</c:v>
                </c:pt>
                <c:pt idx="1">
                  <c:v>1.25</c:v>
                </c:pt>
                <c:pt idx="2">
                  <c:v>1.25</c:v>
                </c:pt>
                <c:pt idx="3">
                  <c:v>1.25</c:v>
                </c:pt>
              </c:numCache>
            </c:numRef>
          </c:val>
          <c:smooth val="0"/>
        </c:ser>
        <c:dLbls>
          <c:showLegendKey val="0"/>
          <c:showVal val="0"/>
          <c:showCatName val="0"/>
          <c:showSerName val="0"/>
          <c:showPercent val="0"/>
          <c:showBubbleSize val="0"/>
        </c:dLbls>
        <c:marker val="1"/>
        <c:smooth val="0"/>
        <c:axId val="39043840"/>
        <c:axId val="39045760"/>
      </c:lineChart>
      <c:catAx>
        <c:axId val="39043840"/>
        <c:scaling>
          <c:orientation val="minMax"/>
        </c:scaling>
        <c:delete val="0"/>
        <c:axPos val="b"/>
        <c:majorGridlines>
          <c:spPr>
            <a:ln>
              <a:solidFill>
                <a:schemeClr val="bg1">
                  <a:lumMod val="75000"/>
                </a:schemeClr>
              </a:solidFill>
            </a:ln>
          </c:spPr>
        </c:majorGridlines>
        <c:title>
          <c:tx>
            <c:rich>
              <a:bodyPr/>
              <a:lstStyle/>
              <a:p>
                <a:pPr>
                  <a:defRPr/>
                </a:pPr>
                <a:r>
                  <a:rPr lang="en-US" dirty="0" smtClean="0"/>
                  <a:t>VPP Price Day Type</a:t>
                </a:r>
                <a:endParaRPr lang="en-US" dirty="0"/>
              </a:p>
            </c:rich>
          </c:tx>
          <c:overlay val="0"/>
        </c:title>
        <c:numFmt formatCode="&quot;$&quot;#,##0.000_);[Red]\(&quot;$&quot;#,##0.000\)" sourceLinked="1"/>
        <c:majorTickMark val="out"/>
        <c:minorTickMark val="none"/>
        <c:tickLblPos val="nextTo"/>
        <c:crossAx val="39045760"/>
        <c:crosses val="autoZero"/>
        <c:auto val="1"/>
        <c:lblAlgn val="ctr"/>
        <c:lblOffset val="100"/>
        <c:noMultiLvlLbl val="0"/>
      </c:catAx>
      <c:valAx>
        <c:axId val="39045760"/>
        <c:scaling>
          <c:orientation val="minMax"/>
          <c:max val="2.5"/>
          <c:min val="0"/>
        </c:scaling>
        <c:delete val="0"/>
        <c:axPos val="l"/>
        <c:majorGridlines>
          <c:spPr>
            <a:ln>
              <a:solidFill>
                <a:schemeClr val="tx1"/>
              </a:solidFill>
              <a:prstDash val="sysDot"/>
            </a:ln>
          </c:spPr>
        </c:majorGridlines>
        <c:title>
          <c:tx>
            <c:rich>
              <a:bodyPr rot="-5400000" vert="horz"/>
              <a:lstStyle/>
              <a:p>
                <a:pPr>
                  <a:defRPr/>
                </a:pPr>
                <a:r>
                  <a:rPr lang="en-US" b="0" dirty="0"/>
                  <a:t>Max kW </a:t>
                </a:r>
                <a:r>
                  <a:rPr lang="en-US" dirty="0"/>
                  <a:t>Reduction</a:t>
                </a:r>
              </a:p>
            </c:rich>
          </c:tx>
          <c:overlay val="0"/>
        </c:title>
        <c:numFmt formatCode="General" sourceLinked="1"/>
        <c:majorTickMark val="out"/>
        <c:minorTickMark val="in"/>
        <c:tickLblPos val="nextTo"/>
        <c:crossAx val="39043840"/>
        <c:crosses val="autoZero"/>
        <c:crossBetween val="between"/>
        <c:majorUnit val="0.5"/>
      </c:valAx>
    </c:plotArea>
    <c:legend>
      <c:legendPos val="r"/>
      <c:layout>
        <c:manualLayout>
          <c:xMode val="edge"/>
          <c:yMode val="edge"/>
          <c:x val="0.20851551748234795"/>
          <c:y val="8.6636528110115046E-2"/>
          <c:w val="0.12352189552493192"/>
          <c:h val="0.19956363440464378"/>
        </c:manualLayout>
      </c:layout>
      <c:overlay val="0"/>
      <c:spPr>
        <a:ln>
          <a:noFill/>
        </a:ln>
      </c:spPr>
    </c:legend>
    <c:plotVisOnly val="1"/>
    <c:dispBlanksAs val="gap"/>
    <c:showDLblsOverMax val="0"/>
  </c:chart>
  <c:txPr>
    <a:bodyPr/>
    <a:lstStyle/>
    <a:p>
      <a:pPr>
        <a:defRPr sz="24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9C4648-0075-445B-8A66-ECC4CB3D5EBD}" type="doc">
      <dgm:prSet loTypeId="urn:microsoft.com/office/officeart/2005/8/layout/chevron1" loCatId="process" qsTypeId="urn:microsoft.com/office/officeart/2005/8/quickstyle/simple3" qsCatId="simple" csTypeId="urn:microsoft.com/office/officeart/2005/8/colors/colorful5" csCatId="colorful" phldr="1"/>
      <dgm:spPr/>
      <dgm:t>
        <a:bodyPr/>
        <a:lstStyle/>
        <a:p>
          <a:endParaRPr lang="en-US"/>
        </a:p>
      </dgm:t>
    </dgm:pt>
    <dgm:pt modelId="{39F99D2B-6342-4A17-8191-3CD7B1684C37}">
      <dgm:prSet phldrT="[Text]" custT="1"/>
      <dgm:spPr>
        <a:gradFill flip="none" rotWithShape="0">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16200000" scaled="1"/>
          <a:tileRect/>
        </a:gradFill>
      </dgm:spPr>
      <dgm:t>
        <a:bodyPr/>
        <a:lstStyle/>
        <a:p>
          <a:r>
            <a:rPr lang="en-US" sz="2000" b="1" dirty="0" smtClean="0"/>
            <a:t>Quail Creek</a:t>
          </a:r>
          <a:endParaRPr lang="en-US" sz="2000" b="1" dirty="0"/>
        </a:p>
      </dgm:t>
    </dgm:pt>
    <dgm:pt modelId="{A86A5F5D-CA0F-49E8-8131-5E75020CD177}" type="parTrans" cxnId="{E4378F15-6922-47BA-B983-AED3041EB5DF}">
      <dgm:prSet/>
      <dgm:spPr/>
      <dgm:t>
        <a:bodyPr/>
        <a:lstStyle/>
        <a:p>
          <a:endParaRPr lang="en-US" sz="2000"/>
        </a:p>
      </dgm:t>
    </dgm:pt>
    <dgm:pt modelId="{A9996873-2397-45CC-9E08-CDCF60318510}" type="sibTrans" cxnId="{E4378F15-6922-47BA-B983-AED3041EB5DF}">
      <dgm:prSet/>
      <dgm:spPr/>
      <dgm:t>
        <a:bodyPr/>
        <a:lstStyle/>
        <a:p>
          <a:endParaRPr lang="en-US" sz="2000"/>
        </a:p>
      </dgm:t>
    </dgm:pt>
    <dgm:pt modelId="{4D46E913-E963-4D4C-8EA4-310F67E6D3D2}">
      <dgm:prSet phldrT="[Text]" custT="1"/>
      <dgm:spPr>
        <a:gradFill flip="none" rotWithShape="0">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lin ang="16200000" scaled="1"/>
          <a:tileRect/>
        </a:gradFill>
      </dgm:spPr>
      <dgm:t>
        <a:bodyPr/>
        <a:lstStyle/>
        <a:p>
          <a:r>
            <a:rPr lang="en-US" sz="2000" b="1" dirty="0" smtClean="0"/>
            <a:t>2010 Study</a:t>
          </a:r>
          <a:endParaRPr lang="en-US" sz="2000" b="1" dirty="0"/>
        </a:p>
      </dgm:t>
    </dgm:pt>
    <dgm:pt modelId="{1DD533A7-735A-4E53-B00B-4F666784AF2C}" type="parTrans" cxnId="{8838B809-522B-4EF6-AA9E-0A55A6E5CCD0}">
      <dgm:prSet/>
      <dgm:spPr/>
      <dgm:t>
        <a:bodyPr/>
        <a:lstStyle/>
        <a:p>
          <a:endParaRPr lang="en-US" sz="2000"/>
        </a:p>
      </dgm:t>
    </dgm:pt>
    <dgm:pt modelId="{BC6FE711-E38E-4436-BC17-D0C02FBADDBB}" type="sibTrans" cxnId="{8838B809-522B-4EF6-AA9E-0A55A6E5CCD0}">
      <dgm:prSet/>
      <dgm:spPr/>
      <dgm:t>
        <a:bodyPr/>
        <a:lstStyle/>
        <a:p>
          <a:endParaRPr lang="en-US" sz="2000"/>
        </a:p>
      </dgm:t>
    </dgm:pt>
    <dgm:pt modelId="{E6A4BDB6-CDAD-47A2-8FEB-7FBBF68B23AA}">
      <dgm:prSet phldrT="[Text]" custT="1"/>
      <dgm:spPr>
        <a:gradFill flip="none" rotWithShape="0">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lin ang="16200000" scaled="1"/>
          <a:tileRect/>
        </a:gradFill>
      </dgm:spPr>
      <dgm:t>
        <a:bodyPr/>
        <a:lstStyle/>
        <a:p>
          <a:r>
            <a:rPr lang="en-US" sz="1600" dirty="0" smtClean="0"/>
            <a:t>3,000 Customers</a:t>
          </a:r>
          <a:endParaRPr lang="en-US" sz="1600" dirty="0"/>
        </a:p>
      </dgm:t>
    </dgm:pt>
    <dgm:pt modelId="{6860DF2C-FE98-4A96-82BA-4920D8F9D99E}" type="parTrans" cxnId="{DDF366A6-3EA7-45A9-8A24-0FE69B44D4C9}">
      <dgm:prSet/>
      <dgm:spPr/>
      <dgm:t>
        <a:bodyPr/>
        <a:lstStyle/>
        <a:p>
          <a:endParaRPr lang="en-US" sz="2000"/>
        </a:p>
      </dgm:t>
    </dgm:pt>
    <dgm:pt modelId="{BDE73FF1-052D-4F89-98A9-ABAA1FB173C6}" type="sibTrans" cxnId="{DDF366A6-3EA7-45A9-8A24-0FE69B44D4C9}">
      <dgm:prSet/>
      <dgm:spPr/>
      <dgm:t>
        <a:bodyPr/>
        <a:lstStyle/>
        <a:p>
          <a:endParaRPr lang="en-US" sz="2000"/>
        </a:p>
      </dgm:t>
    </dgm:pt>
    <dgm:pt modelId="{3FA51964-11FE-4551-957A-808BDFA66E54}">
      <dgm:prSet phldrT="[Text]" custT="1">
        <dgm:style>
          <a:lnRef idx="1">
            <a:schemeClr val="accent3"/>
          </a:lnRef>
          <a:fillRef idx="2">
            <a:schemeClr val="accent3"/>
          </a:fillRef>
          <a:effectRef idx="1">
            <a:schemeClr val="accent3"/>
          </a:effectRef>
          <a:fontRef idx="minor">
            <a:schemeClr val="dk1"/>
          </a:fontRef>
        </dgm:style>
      </dgm:prSet>
      <dgm:spPr>
        <a:ln>
          <a:solidFill>
            <a:schemeClr val="tx1"/>
          </a:solidFill>
        </a:ln>
      </dgm:spPr>
      <dgm:t>
        <a:bodyPr/>
        <a:lstStyle/>
        <a:p>
          <a:r>
            <a:rPr lang="en-US" sz="2000" b="1" dirty="0" smtClean="0"/>
            <a:t>2011 Study</a:t>
          </a:r>
          <a:endParaRPr lang="en-US" sz="2000" b="1" dirty="0"/>
        </a:p>
      </dgm:t>
    </dgm:pt>
    <dgm:pt modelId="{CB9844E5-5061-42BD-AD1F-29612BB578D1}" type="parTrans" cxnId="{2B4D6DD6-EC6C-456F-87B3-5CBB6686E8EC}">
      <dgm:prSet/>
      <dgm:spPr/>
      <dgm:t>
        <a:bodyPr/>
        <a:lstStyle/>
        <a:p>
          <a:endParaRPr lang="en-US" sz="2000"/>
        </a:p>
      </dgm:t>
    </dgm:pt>
    <dgm:pt modelId="{F0017651-2F38-402B-B9A2-743465C153B4}" type="sibTrans" cxnId="{2B4D6DD6-EC6C-456F-87B3-5CBB6686E8EC}">
      <dgm:prSet/>
      <dgm:spPr/>
      <dgm:t>
        <a:bodyPr/>
        <a:lstStyle/>
        <a:p>
          <a:endParaRPr lang="en-US" sz="2000"/>
        </a:p>
      </dgm:t>
    </dgm:pt>
    <dgm:pt modelId="{E7F4FF5E-0393-4D91-9CA8-285788E336B1}">
      <dgm:prSet phldrT="[Text]" custT="1">
        <dgm:style>
          <a:lnRef idx="1">
            <a:schemeClr val="accent3"/>
          </a:lnRef>
          <a:fillRef idx="2">
            <a:schemeClr val="accent3"/>
          </a:fillRef>
          <a:effectRef idx="1">
            <a:schemeClr val="accent3"/>
          </a:effectRef>
          <a:fontRef idx="minor">
            <a:schemeClr val="dk1"/>
          </a:fontRef>
        </dgm:style>
      </dgm:prSet>
      <dgm:spPr>
        <a:ln>
          <a:noFill/>
        </a:ln>
      </dgm:spPr>
      <dgm:t>
        <a:bodyPr/>
        <a:lstStyle/>
        <a:p>
          <a:r>
            <a:rPr lang="en-US" sz="1600" dirty="0" smtClean="0"/>
            <a:t>Dynamic Segmentation</a:t>
          </a:r>
          <a:endParaRPr lang="en-US" sz="1600" dirty="0"/>
        </a:p>
      </dgm:t>
    </dgm:pt>
    <dgm:pt modelId="{8B20CEE7-74D5-4F7C-98C8-9EA30190C268}" type="parTrans" cxnId="{C43C0725-324C-46B8-82C6-7B4233647E7C}">
      <dgm:prSet/>
      <dgm:spPr/>
      <dgm:t>
        <a:bodyPr/>
        <a:lstStyle/>
        <a:p>
          <a:endParaRPr lang="en-US" sz="2000"/>
        </a:p>
      </dgm:t>
    </dgm:pt>
    <dgm:pt modelId="{7050D163-74E6-4366-ADD4-3878A4EB6BB8}" type="sibTrans" cxnId="{C43C0725-324C-46B8-82C6-7B4233647E7C}">
      <dgm:prSet/>
      <dgm:spPr/>
      <dgm:t>
        <a:bodyPr/>
        <a:lstStyle/>
        <a:p>
          <a:endParaRPr lang="en-US" sz="2000"/>
        </a:p>
      </dgm:t>
    </dgm:pt>
    <dgm:pt modelId="{CBD064EE-E77D-4E66-95EE-AAE0EE1ABD8B}">
      <dgm:prSet phldrT="[Text]" custT="1"/>
      <dgm:spPr>
        <a:solidFill>
          <a:srgbClr val="FFFF99"/>
        </a:solidFill>
      </dgm:spPr>
      <dgm:t>
        <a:bodyPr/>
        <a:lstStyle/>
        <a:p>
          <a:r>
            <a:rPr lang="en-US" sz="2000" b="1" dirty="0" smtClean="0"/>
            <a:t>Deploy</a:t>
          </a:r>
        </a:p>
      </dgm:t>
    </dgm:pt>
    <dgm:pt modelId="{075605E8-510D-4280-A586-748E1075AF75}" type="parTrans" cxnId="{BC232DDA-65AC-4D00-B8F6-4E134BD2388B}">
      <dgm:prSet/>
      <dgm:spPr/>
      <dgm:t>
        <a:bodyPr/>
        <a:lstStyle/>
        <a:p>
          <a:endParaRPr lang="en-US" sz="2000"/>
        </a:p>
      </dgm:t>
    </dgm:pt>
    <dgm:pt modelId="{EC2E2984-EC00-4182-B478-F0281E66A0B8}" type="sibTrans" cxnId="{BC232DDA-65AC-4D00-B8F6-4E134BD2388B}">
      <dgm:prSet/>
      <dgm:spPr/>
      <dgm:t>
        <a:bodyPr/>
        <a:lstStyle/>
        <a:p>
          <a:endParaRPr lang="en-US" sz="2000"/>
        </a:p>
      </dgm:t>
    </dgm:pt>
    <dgm:pt modelId="{F9722DFE-0F21-457E-8F11-50B473C60EA6}">
      <dgm:prSet phldrT="[Text]" custT="1"/>
      <dgm:spPr>
        <a:solidFill>
          <a:srgbClr val="FFFF99"/>
        </a:solidFill>
      </dgm:spPr>
      <dgm:t>
        <a:bodyPr/>
        <a:lstStyle/>
        <a:p>
          <a:r>
            <a:rPr lang="en-US" sz="1600" dirty="0" smtClean="0"/>
            <a:t>Implement Dynamic Segmentation</a:t>
          </a:r>
        </a:p>
      </dgm:t>
    </dgm:pt>
    <dgm:pt modelId="{B528FC28-9CCC-4A21-A232-823F818750A7}" type="parTrans" cxnId="{AC512ACE-9049-4E2C-8202-CAD017911B6E}">
      <dgm:prSet/>
      <dgm:spPr/>
      <dgm:t>
        <a:bodyPr/>
        <a:lstStyle/>
        <a:p>
          <a:endParaRPr lang="en-US" sz="2000"/>
        </a:p>
      </dgm:t>
    </dgm:pt>
    <dgm:pt modelId="{35E903B9-BBDF-412C-B8A3-A8BA424902A3}" type="sibTrans" cxnId="{AC512ACE-9049-4E2C-8202-CAD017911B6E}">
      <dgm:prSet/>
      <dgm:spPr/>
      <dgm:t>
        <a:bodyPr/>
        <a:lstStyle/>
        <a:p>
          <a:endParaRPr lang="en-US" sz="2000"/>
        </a:p>
      </dgm:t>
    </dgm:pt>
    <dgm:pt modelId="{3261AB80-3C94-4FBF-BDAD-860B42EF33E3}">
      <dgm:prSet phldrT="[Text]" custT="1"/>
      <dgm:spPr>
        <a:solidFill>
          <a:schemeClr val="accent6">
            <a:lumMod val="20000"/>
            <a:lumOff val="80000"/>
          </a:schemeClr>
        </a:solidFill>
      </dgm:spPr>
      <dgm:t>
        <a:bodyPr/>
        <a:lstStyle/>
        <a:p>
          <a:r>
            <a:rPr lang="en-US" sz="1600" dirty="0" smtClean="0"/>
            <a:t>New Pricing Products</a:t>
          </a:r>
          <a:endParaRPr lang="en-US" sz="1600" dirty="0"/>
        </a:p>
      </dgm:t>
    </dgm:pt>
    <dgm:pt modelId="{E201DA91-BE99-46CC-9FCE-1B1352FE9055}">
      <dgm:prSet phldrT="[Text]" custT="1"/>
      <dgm:spPr>
        <a:solidFill>
          <a:schemeClr val="accent6">
            <a:lumMod val="20000"/>
            <a:lumOff val="80000"/>
          </a:schemeClr>
        </a:solidFill>
      </dgm:spPr>
      <dgm:t>
        <a:bodyPr/>
        <a:lstStyle/>
        <a:p>
          <a:r>
            <a:rPr lang="en-US" sz="2000" b="1" dirty="0" smtClean="0"/>
            <a:t>Product</a:t>
          </a:r>
          <a:endParaRPr lang="en-US" sz="2000" b="1" dirty="0"/>
        </a:p>
      </dgm:t>
    </dgm:pt>
    <dgm:pt modelId="{85C340E8-6161-4A2B-A9D0-799449591CEC}" type="sibTrans" cxnId="{338A7497-31A4-4218-A0AB-3B7FE998D147}">
      <dgm:prSet/>
      <dgm:spPr/>
      <dgm:t>
        <a:bodyPr/>
        <a:lstStyle/>
        <a:p>
          <a:endParaRPr lang="en-US" sz="2000"/>
        </a:p>
      </dgm:t>
    </dgm:pt>
    <dgm:pt modelId="{A6269EC6-25A4-4BA9-A98D-CF7DA7223DEE}" type="parTrans" cxnId="{338A7497-31A4-4218-A0AB-3B7FE998D147}">
      <dgm:prSet/>
      <dgm:spPr/>
      <dgm:t>
        <a:bodyPr/>
        <a:lstStyle/>
        <a:p>
          <a:endParaRPr lang="en-US" sz="2000"/>
        </a:p>
      </dgm:t>
    </dgm:pt>
    <dgm:pt modelId="{9E6ACF1B-9C15-4B99-9749-C111AEDDC3E2}" type="sibTrans" cxnId="{52BE8B64-3227-4586-A4C4-29081E053738}">
      <dgm:prSet/>
      <dgm:spPr/>
      <dgm:t>
        <a:bodyPr/>
        <a:lstStyle/>
        <a:p>
          <a:endParaRPr lang="en-US" sz="2000"/>
        </a:p>
      </dgm:t>
    </dgm:pt>
    <dgm:pt modelId="{C895B5C8-4E52-4492-BBFE-86EBE3EB8B8C}" type="parTrans" cxnId="{52BE8B64-3227-4586-A4C4-29081E053738}">
      <dgm:prSet/>
      <dgm:spPr/>
      <dgm:t>
        <a:bodyPr/>
        <a:lstStyle/>
        <a:p>
          <a:endParaRPr lang="en-US" sz="2000"/>
        </a:p>
      </dgm:t>
    </dgm:pt>
    <dgm:pt modelId="{4453E411-3AEA-4F24-A861-4E9D6AC417A6}">
      <dgm:prSet phldrT="[Text]" custT="1"/>
      <dgm:spPr>
        <a:gradFill flip="none" rotWithShape="0">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16200000" scaled="1"/>
          <a:tileRect/>
        </a:gradFill>
      </dgm:spPr>
      <dgm:t>
        <a:bodyPr/>
        <a:lstStyle/>
        <a:p>
          <a:r>
            <a:rPr lang="en-US" sz="1600" dirty="0" smtClean="0"/>
            <a:t>25 Customers</a:t>
          </a:r>
          <a:endParaRPr lang="en-US" sz="1600" dirty="0"/>
        </a:p>
      </dgm:t>
    </dgm:pt>
    <dgm:pt modelId="{7C781B89-083B-484C-8D37-B9A3A45473F1}" type="sibTrans" cxnId="{48FDE08F-D89C-462A-BC8A-28166A63C031}">
      <dgm:prSet/>
      <dgm:spPr/>
      <dgm:t>
        <a:bodyPr/>
        <a:lstStyle/>
        <a:p>
          <a:endParaRPr lang="en-US" sz="2000"/>
        </a:p>
      </dgm:t>
    </dgm:pt>
    <dgm:pt modelId="{0867BFC4-3587-4696-97F2-4B3EFE24BF19}" type="parTrans" cxnId="{48FDE08F-D89C-462A-BC8A-28166A63C031}">
      <dgm:prSet/>
      <dgm:spPr/>
      <dgm:t>
        <a:bodyPr/>
        <a:lstStyle/>
        <a:p>
          <a:endParaRPr lang="en-US" sz="2000"/>
        </a:p>
      </dgm:t>
    </dgm:pt>
    <dgm:pt modelId="{E10FC1FE-C729-4AE0-95C0-0A8D4F999323}">
      <dgm:prSet phldrT="[Text]" custT="1"/>
      <dgm:spPr>
        <a:gradFill flip="none" rotWithShape="0">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16200000" scaled="1"/>
          <a:tileRect/>
        </a:gradFill>
      </dgm:spPr>
      <dgm:t>
        <a:bodyPr/>
        <a:lstStyle/>
        <a:p>
          <a:r>
            <a:rPr lang="en-US" sz="1600" dirty="0" smtClean="0"/>
            <a:t>Acceptance</a:t>
          </a:r>
          <a:endParaRPr lang="en-US" sz="1600" dirty="0"/>
        </a:p>
      </dgm:t>
    </dgm:pt>
    <dgm:pt modelId="{A9FC0EB0-2EC6-42F6-BBCC-B9068A064F95}" type="parTrans" cxnId="{6B6FF87E-DF08-4C4F-9AD6-13834865CC22}">
      <dgm:prSet/>
      <dgm:spPr/>
      <dgm:t>
        <a:bodyPr/>
        <a:lstStyle/>
        <a:p>
          <a:endParaRPr lang="en-US"/>
        </a:p>
      </dgm:t>
    </dgm:pt>
    <dgm:pt modelId="{D1C06973-8830-4B65-B56A-018FAA9E03B1}" type="sibTrans" cxnId="{6B6FF87E-DF08-4C4F-9AD6-13834865CC22}">
      <dgm:prSet/>
      <dgm:spPr/>
      <dgm:t>
        <a:bodyPr/>
        <a:lstStyle/>
        <a:p>
          <a:endParaRPr lang="en-US"/>
        </a:p>
      </dgm:t>
    </dgm:pt>
    <dgm:pt modelId="{5EFB9104-E387-4C1D-AC73-28AC15322D48}">
      <dgm:prSet phldrT="[Text]" custT="1"/>
      <dgm:spPr>
        <a:gradFill flip="none" rotWithShape="0">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16200000" scaled="1"/>
          <a:tileRect/>
        </a:gradFill>
      </dgm:spPr>
      <dgm:t>
        <a:bodyPr/>
        <a:lstStyle/>
        <a:p>
          <a:r>
            <a:rPr lang="en-US" sz="1600" dirty="0" smtClean="0"/>
            <a:t>Energy Awareness</a:t>
          </a:r>
          <a:endParaRPr lang="en-US" sz="1600" dirty="0"/>
        </a:p>
      </dgm:t>
    </dgm:pt>
    <dgm:pt modelId="{11A2C20C-5781-44A5-9DCF-2F25B6B8F052}" type="parTrans" cxnId="{12E6ECBF-5944-4C1B-BF50-AB497C3595A3}">
      <dgm:prSet/>
      <dgm:spPr/>
      <dgm:t>
        <a:bodyPr/>
        <a:lstStyle/>
        <a:p>
          <a:endParaRPr lang="en-US"/>
        </a:p>
      </dgm:t>
    </dgm:pt>
    <dgm:pt modelId="{4DCF1959-60BF-4E41-8460-E17C66B1B258}" type="sibTrans" cxnId="{12E6ECBF-5944-4C1B-BF50-AB497C3595A3}">
      <dgm:prSet/>
      <dgm:spPr/>
      <dgm:t>
        <a:bodyPr/>
        <a:lstStyle/>
        <a:p>
          <a:endParaRPr lang="en-US"/>
        </a:p>
      </dgm:t>
    </dgm:pt>
    <dgm:pt modelId="{9D8022D8-725C-4E52-A93A-D279C88CE825}">
      <dgm:prSet phldrT="[Text]" custT="1"/>
      <dgm:spPr>
        <a:gradFill flip="none" rotWithShape="0">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lin ang="16200000" scaled="1"/>
          <a:tileRect/>
        </a:gradFill>
      </dgm:spPr>
      <dgm:t>
        <a:bodyPr/>
        <a:lstStyle/>
        <a:p>
          <a:r>
            <a:rPr lang="en-US" sz="1600" dirty="0" smtClean="0"/>
            <a:t>Reduced Peak</a:t>
          </a:r>
          <a:endParaRPr lang="en-US" sz="1600" dirty="0"/>
        </a:p>
      </dgm:t>
    </dgm:pt>
    <dgm:pt modelId="{16200DD5-2B9E-46BD-98B1-D4271A7B8CE3}" type="parTrans" cxnId="{F307DA5B-9344-4F2B-B0DA-C9E440B25E29}">
      <dgm:prSet/>
      <dgm:spPr/>
      <dgm:t>
        <a:bodyPr/>
        <a:lstStyle/>
        <a:p>
          <a:endParaRPr lang="en-US"/>
        </a:p>
      </dgm:t>
    </dgm:pt>
    <dgm:pt modelId="{ACAB2404-C0EB-46CF-A8A6-31767C4BEAA8}" type="sibTrans" cxnId="{F307DA5B-9344-4F2B-B0DA-C9E440B25E29}">
      <dgm:prSet/>
      <dgm:spPr/>
      <dgm:t>
        <a:bodyPr/>
        <a:lstStyle/>
        <a:p>
          <a:endParaRPr lang="en-US"/>
        </a:p>
      </dgm:t>
    </dgm:pt>
    <dgm:pt modelId="{11A90B0B-9EB9-42BA-B5DB-44EAADDE61E6}">
      <dgm:prSet phldrT="[Text]" custT="1"/>
      <dgm:spPr>
        <a:gradFill flip="none" rotWithShape="0">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lin ang="16200000" scaled="1"/>
          <a:tileRect/>
        </a:gradFill>
      </dgm:spPr>
      <dgm:t>
        <a:bodyPr/>
        <a:lstStyle/>
        <a:p>
          <a:r>
            <a:rPr lang="en-US" sz="1600" dirty="0" smtClean="0"/>
            <a:t>Acceptance</a:t>
          </a:r>
          <a:endParaRPr lang="en-US" sz="1600" dirty="0"/>
        </a:p>
      </dgm:t>
    </dgm:pt>
    <dgm:pt modelId="{CF4BB401-8E1E-406B-AB86-912714113864}" type="parTrans" cxnId="{8F326E7D-4392-4A8F-B25C-1281574C1821}">
      <dgm:prSet/>
      <dgm:spPr/>
      <dgm:t>
        <a:bodyPr/>
        <a:lstStyle/>
        <a:p>
          <a:endParaRPr lang="en-US"/>
        </a:p>
      </dgm:t>
    </dgm:pt>
    <dgm:pt modelId="{168DFA09-8DE0-450F-BBE6-7AEF36431654}" type="sibTrans" cxnId="{8F326E7D-4392-4A8F-B25C-1281574C1821}">
      <dgm:prSet/>
      <dgm:spPr/>
      <dgm:t>
        <a:bodyPr/>
        <a:lstStyle/>
        <a:p>
          <a:endParaRPr lang="en-US"/>
        </a:p>
      </dgm:t>
    </dgm:pt>
    <dgm:pt modelId="{6E54C8AE-5FDB-468A-B07D-9C35C28055C5}">
      <dgm:prSet phldrT="[Text]" custT="1"/>
      <dgm:spPr>
        <a:gradFill flip="none" rotWithShape="0">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lin ang="16200000" scaled="1"/>
          <a:tileRect/>
        </a:gradFill>
      </dgm:spPr>
      <dgm:t>
        <a:bodyPr/>
        <a:lstStyle/>
        <a:p>
          <a:r>
            <a:rPr lang="en-US" sz="1600" dirty="0" smtClean="0"/>
            <a:t>Technology</a:t>
          </a:r>
          <a:endParaRPr lang="en-US" sz="1600" dirty="0"/>
        </a:p>
      </dgm:t>
    </dgm:pt>
    <dgm:pt modelId="{CCAB06C3-7B59-4CC1-AE1E-94A3F0991F9B}" type="parTrans" cxnId="{DF5BA765-C883-4E75-ACE7-0244E3E10507}">
      <dgm:prSet/>
      <dgm:spPr/>
      <dgm:t>
        <a:bodyPr/>
        <a:lstStyle/>
        <a:p>
          <a:endParaRPr lang="en-US"/>
        </a:p>
      </dgm:t>
    </dgm:pt>
    <dgm:pt modelId="{E96C851B-304B-415E-B168-0227EA16C751}" type="sibTrans" cxnId="{DF5BA765-C883-4E75-ACE7-0244E3E10507}">
      <dgm:prSet/>
      <dgm:spPr/>
      <dgm:t>
        <a:bodyPr/>
        <a:lstStyle/>
        <a:p>
          <a:endParaRPr lang="en-US"/>
        </a:p>
      </dgm:t>
    </dgm:pt>
    <dgm:pt modelId="{54F2D1DD-169C-4881-9B55-FD28333921A8}">
      <dgm:prSet phldrT="[Text]" custT="1"/>
      <dgm:spPr>
        <a:gradFill flip="none" rotWithShape="0">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lin ang="16200000" scaled="1"/>
          <a:tileRect/>
        </a:gradFill>
      </dgm:spPr>
      <dgm:t>
        <a:bodyPr/>
        <a:lstStyle/>
        <a:p>
          <a:r>
            <a:rPr lang="en-US" sz="1600" dirty="0" smtClean="0"/>
            <a:t>Dynamic Pricing</a:t>
          </a:r>
          <a:endParaRPr lang="en-US" sz="1600" dirty="0"/>
        </a:p>
      </dgm:t>
    </dgm:pt>
    <dgm:pt modelId="{3C920764-D955-4909-81DB-E067F48B64E9}" type="parTrans" cxnId="{A533977C-A942-427E-A451-A66CB48365BA}">
      <dgm:prSet/>
      <dgm:spPr/>
      <dgm:t>
        <a:bodyPr/>
        <a:lstStyle/>
        <a:p>
          <a:endParaRPr lang="en-US"/>
        </a:p>
      </dgm:t>
    </dgm:pt>
    <dgm:pt modelId="{A56247F3-5787-4FAE-B5FD-D1AF62AF769F}" type="sibTrans" cxnId="{A533977C-A942-427E-A451-A66CB48365BA}">
      <dgm:prSet/>
      <dgm:spPr/>
      <dgm:t>
        <a:bodyPr/>
        <a:lstStyle/>
        <a:p>
          <a:endParaRPr lang="en-US"/>
        </a:p>
      </dgm:t>
    </dgm:pt>
    <dgm:pt modelId="{C3518820-3D33-41A8-8A84-E6CB48A70CC6}">
      <dgm:prSet phldrT="[Text]" custT="1">
        <dgm:style>
          <a:lnRef idx="1">
            <a:schemeClr val="accent3"/>
          </a:lnRef>
          <a:fillRef idx="2">
            <a:schemeClr val="accent3"/>
          </a:fillRef>
          <a:effectRef idx="1">
            <a:schemeClr val="accent3"/>
          </a:effectRef>
          <a:fontRef idx="minor">
            <a:schemeClr val="dk1"/>
          </a:fontRef>
        </dgm:style>
      </dgm:prSet>
      <dgm:spPr>
        <a:ln>
          <a:noFill/>
        </a:ln>
      </dgm:spPr>
      <dgm:t>
        <a:bodyPr/>
        <a:lstStyle/>
        <a:p>
          <a:r>
            <a:rPr lang="en-US" sz="1600" dirty="0" smtClean="0"/>
            <a:t>Commercial Results</a:t>
          </a:r>
          <a:endParaRPr lang="en-US" sz="1600" dirty="0"/>
        </a:p>
      </dgm:t>
    </dgm:pt>
    <dgm:pt modelId="{BE236750-DAC3-4325-B4D8-1C85DC865B6A}" type="parTrans" cxnId="{2855F6F9-EB13-421A-B7B8-007FF6184AF9}">
      <dgm:prSet/>
      <dgm:spPr/>
      <dgm:t>
        <a:bodyPr/>
        <a:lstStyle/>
        <a:p>
          <a:endParaRPr lang="en-US"/>
        </a:p>
      </dgm:t>
    </dgm:pt>
    <dgm:pt modelId="{5FBE7E6E-6AEC-4416-A0CB-F940F8373C24}" type="sibTrans" cxnId="{2855F6F9-EB13-421A-B7B8-007FF6184AF9}">
      <dgm:prSet/>
      <dgm:spPr/>
      <dgm:t>
        <a:bodyPr/>
        <a:lstStyle/>
        <a:p>
          <a:endParaRPr lang="en-US"/>
        </a:p>
      </dgm:t>
    </dgm:pt>
    <dgm:pt modelId="{23669EE4-E58E-411F-BE92-E43ADA495323}">
      <dgm:prSet phldrT="[Text]" custT="1">
        <dgm:style>
          <a:lnRef idx="1">
            <a:schemeClr val="accent3"/>
          </a:lnRef>
          <a:fillRef idx="2">
            <a:schemeClr val="accent3"/>
          </a:fillRef>
          <a:effectRef idx="1">
            <a:schemeClr val="accent3"/>
          </a:effectRef>
          <a:fontRef idx="minor">
            <a:schemeClr val="dk1"/>
          </a:fontRef>
        </dgm:style>
      </dgm:prSet>
      <dgm:spPr>
        <a:ln>
          <a:noFill/>
        </a:ln>
      </dgm:spPr>
      <dgm:t>
        <a:bodyPr/>
        <a:lstStyle/>
        <a:p>
          <a:r>
            <a:rPr lang="en-US" sz="1600" dirty="0" smtClean="0"/>
            <a:t>Critical Price Results</a:t>
          </a:r>
          <a:endParaRPr lang="en-US" sz="1600" dirty="0"/>
        </a:p>
      </dgm:t>
    </dgm:pt>
    <dgm:pt modelId="{DCD45A1F-A484-452D-B397-E7F23D0F90AE}" type="parTrans" cxnId="{240C4389-2962-4AD7-B37A-876C510C8F76}">
      <dgm:prSet/>
      <dgm:spPr/>
      <dgm:t>
        <a:bodyPr/>
        <a:lstStyle/>
        <a:p>
          <a:endParaRPr lang="en-US"/>
        </a:p>
      </dgm:t>
    </dgm:pt>
    <dgm:pt modelId="{20D35260-1F14-4610-8A37-ECB077A53759}" type="sibTrans" cxnId="{240C4389-2962-4AD7-B37A-876C510C8F76}">
      <dgm:prSet/>
      <dgm:spPr/>
      <dgm:t>
        <a:bodyPr/>
        <a:lstStyle/>
        <a:p>
          <a:endParaRPr lang="en-US"/>
        </a:p>
      </dgm:t>
    </dgm:pt>
    <dgm:pt modelId="{8365E7B7-A8BA-4103-8705-B3EA81FB73FE}">
      <dgm:prSet phldrT="[Text]" custT="1"/>
      <dgm:spPr>
        <a:solidFill>
          <a:srgbClr val="FFFF99"/>
        </a:solidFill>
      </dgm:spPr>
      <dgm:t>
        <a:bodyPr/>
        <a:lstStyle/>
        <a:p>
          <a:r>
            <a:rPr lang="en-US" sz="1600" dirty="0" smtClean="0"/>
            <a:t>Penetration Testing</a:t>
          </a:r>
        </a:p>
      </dgm:t>
    </dgm:pt>
    <dgm:pt modelId="{7864A876-2F16-4F5E-829C-6B06EE11C8E2}" type="parTrans" cxnId="{C0CBBB84-D449-4D3D-9E5D-D5CBB74769A9}">
      <dgm:prSet/>
      <dgm:spPr/>
      <dgm:t>
        <a:bodyPr/>
        <a:lstStyle/>
        <a:p>
          <a:endParaRPr lang="en-US"/>
        </a:p>
      </dgm:t>
    </dgm:pt>
    <dgm:pt modelId="{797B4DBD-6CA3-4C36-960F-A67FCE43BAAD}" type="sibTrans" cxnId="{C0CBBB84-D449-4D3D-9E5D-D5CBB74769A9}">
      <dgm:prSet/>
      <dgm:spPr/>
      <dgm:t>
        <a:bodyPr/>
        <a:lstStyle/>
        <a:p>
          <a:endParaRPr lang="en-US"/>
        </a:p>
      </dgm:t>
    </dgm:pt>
    <dgm:pt modelId="{C63815A9-DC5A-46FF-A501-34A465E720E0}">
      <dgm:prSet phldrT="[Text]" custT="1"/>
      <dgm:spPr>
        <a:solidFill>
          <a:srgbClr val="FFFF99"/>
        </a:solidFill>
      </dgm:spPr>
      <dgm:t>
        <a:bodyPr/>
        <a:lstStyle/>
        <a:p>
          <a:endParaRPr lang="en-US" sz="1600" dirty="0" smtClean="0"/>
        </a:p>
      </dgm:t>
    </dgm:pt>
    <dgm:pt modelId="{89A23C19-9CDF-470F-BA61-8EC94F912396}" type="parTrans" cxnId="{3E56191E-B461-4F4C-84AA-01F931D06128}">
      <dgm:prSet/>
      <dgm:spPr/>
      <dgm:t>
        <a:bodyPr/>
        <a:lstStyle/>
        <a:p>
          <a:endParaRPr lang="en-US"/>
        </a:p>
      </dgm:t>
    </dgm:pt>
    <dgm:pt modelId="{E1BFDCE6-1AF6-47AD-8374-9E24740ECD76}" type="sibTrans" cxnId="{3E56191E-B461-4F4C-84AA-01F931D06128}">
      <dgm:prSet/>
      <dgm:spPr/>
      <dgm:t>
        <a:bodyPr/>
        <a:lstStyle/>
        <a:p>
          <a:endParaRPr lang="en-US"/>
        </a:p>
      </dgm:t>
    </dgm:pt>
    <dgm:pt modelId="{A86176D9-FDA7-4488-A8B8-810DEDA41C0C}">
      <dgm:prSet phldrT="[Text]" custT="1">
        <dgm:style>
          <a:lnRef idx="1">
            <a:schemeClr val="accent3"/>
          </a:lnRef>
          <a:fillRef idx="2">
            <a:schemeClr val="accent3"/>
          </a:fillRef>
          <a:effectRef idx="1">
            <a:schemeClr val="accent3"/>
          </a:effectRef>
          <a:fontRef idx="minor">
            <a:schemeClr val="dk1"/>
          </a:fontRef>
        </dgm:style>
      </dgm:prSet>
      <dgm:spPr>
        <a:ln>
          <a:noFill/>
        </a:ln>
      </dgm:spPr>
      <dgm:t>
        <a:bodyPr/>
        <a:lstStyle/>
        <a:p>
          <a:r>
            <a:rPr lang="en-US" sz="1600" dirty="0" smtClean="0"/>
            <a:t>6,000 Customers</a:t>
          </a:r>
          <a:endParaRPr lang="en-US" sz="1600" dirty="0"/>
        </a:p>
      </dgm:t>
    </dgm:pt>
    <dgm:pt modelId="{C67404FD-5C91-48F6-B663-76430D91B70E}" type="parTrans" cxnId="{802DCEBD-C7F4-41CB-8531-7F75E36927B0}">
      <dgm:prSet/>
      <dgm:spPr/>
      <dgm:t>
        <a:bodyPr/>
        <a:lstStyle/>
        <a:p>
          <a:endParaRPr lang="en-US"/>
        </a:p>
      </dgm:t>
    </dgm:pt>
    <dgm:pt modelId="{94A983B5-79B1-485C-88B5-986B88584076}" type="sibTrans" cxnId="{802DCEBD-C7F4-41CB-8531-7F75E36927B0}">
      <dgm:prSet/>
      <dgm:spPr/>
      <dgm:t>
        <a:bodyPr/>
        <a:lstStyle/>
        <a:p>
          <a:endParaRPr lang="en-US"/>
        </a:p>
      </dgm:t>
    </dgm:pt>
    <dgm:pt modelId="{34D8F7BA-8278-422F-AFA8-E20D8D8D4E51}">
      <dgm:prSet phldrT="[Text]" custT="1"/>
      <dgm:spPr>
        <a:solidFill>
          <a:srgbClr val="FFFF99"/>
        </a:solidFill>
      </dgm:spPr>
      <dgm:t>
        <a:bodyPr/>
        <a:lstStyle/>
        <a:p>
          <a:r>
            <a:rPr lang="en-US" sz="1600" dirty="0" smtClean="0"/>
            <a:t>~40 K Customers</a:t>
          </a:r>
        </a:p>
      </dgm:t>
    </dgm:pt>
    <dgm:pt modelId="{798BF8BF-7AE5-46CF-B154-EC161CA6AC0A}" type="parTrans" cxnId="{9C53DFC4-7275-4D14-B973-FE51B10CB829}">
      <dgm:prSet/>
      <dgm:spPr/>
      <dgm:t>
        <a:bodyPr/>
        <a:lstStyle/>
        <a:p>
          <a:endParaRPr lang="en-US"/>
        </a:p>
      </dgm:t>
    </dgm:pt>
    <dgm:pt modelId="{76359512-A0DF-45C6-80BC-7C2C0A7B2DD5}" type="sibTrans" cxnId="{9C53DFC4-7275-4D14-B973-FE51B10CB829}">
      <dgm:prSet/>
      <dgm:spPr/>
      <dgm:t>
        <a:bodyPr/>
        <a:lstStyle/>
        <a:p>
          <a:endParaRPr lang="en-US"/>
        </a:p>
      </dgm:t>
    </dgm:pt>
    <dgm:pt modelId="{01A073EE-AFE7-47B0-B83A-B380114BEBFE}">
      <dgm:prSet phldrT="[Text]" custT="1"/>
      <dgm:spPr>
        <a:solidFill>
          <a:srgbClr val="FFFF99"/>
        </a:solidFill>
      </dgm:spPr>
      <dgm:t>
        <a:bodyPr/>
        <a:lstStyle/>
        <a:p>
          <a:endParaRPr lang="en-US" sz="1600" dirty="0" smtClean="0"/>
        </a:p>
      </dgm:t>
    </dgm:pt>
    <dgm:pt modelId="{9A9BDDF7-4813-4E2D-A792-7829503A107E}" type="parTrans" cxnId="{17047353-60BF-47AD-8A92-A5446DD1FA91}">
      <dgm:prSet/>
      <dgm:spPr/>
      <dgm:t>
        <a:bodyPr/>
        <a:lstStyle/>
        <a:p>
          <a:endParaRPr lang="en-US"/>
        </a:p>
      </dgm:t>
    </dgm:pt>
    <dgm:pt modelId="{53F984AB-B01F-4433-AC3E-6D23778F6089}" type="sibTrans" cxnId="{17047353-60BF-47AD-8A92-A5446DD1FA91}">
      <dgm:prSet/>
      <dgm:spPr/>
      <dgm:t>
        <a:bodyPr/>
        <a:lstStyle/>
        <a:p>
          <a:endParaRPr lang="en-US"/>
        </a:p>
      </dgm:t>
    </dgm:pt>
    <dgm:pt modelId="{83AEB75D-CCB5-4278-ABD9-C047D1AA7464}">
      <dgm:prSet phldrT="[Text]" custT="1"/>
      <dgm:spPr>
        <a:solidFill>
          <a:schemeClr val="accent6">
            <a:lumMod val="20000"/>
            <a:lumOff val="80000"/>
          </a:schemeClr>
        </a:solidFill>
      </dgm:spPr>
      <dgm:t>
        <a:bodyPr/>
        <a:lstStyle/>
        <a:p>
          <a:r>
            <a:rPr lang="en-US" sz="1600" dirty="0" smtClean="0"/>
            <a:t>Value-Added Products + Services</a:t>
          </a:r>
          <a:endParaRPr lang="en-US" sz="1600" dirty="0"/>
        </a:p>
      </dgm:t>
    </dgm:pt>
    <dgm:pt modelId="{7A90DD1C-0194-46AB-BABF-A096F2CBD385}" type="parTrans" cxnId="{FD930FCC-169A-4E21-9855-4136E2193B50}">
      <dgm:prSet/>
      <dgm:spPr/>
      <dgm:t>
        <a:bodyPr/>
        <a:lstStyle/>
        <a:p>
          <a:endParaRPr lang="en-US"/>
        </a:p>
      </dgm:t>
    </dgm:pt>
    <dgm:pt modelId="{CCF23D3F-AE2D-4EBA-9159-7A1FBB673653}" type="sibTrans" cxnId="{FD930FCC-169A-4E21-9855-4136E2193B50}">
      <dgm:prSet/>
      <dgm:spPr/>
      <dgm:t>
        <a:bodyPr/>
        <a:lstStyle/>
        <a:p>
          <a:endParaRPr lang="en-US"/>
        </a:p>
      </dgm:t>
    </dgm:pt>
    <dgm:pt modelId="{10E9B38B-E623-43C2-862C-791657FDBCD6}">
      <dgm:prSet phldrT="[Text]" custT="1"/>
      <dgm:spPr>
        <a:solidFill>
          <a:schemeClr val="accent6">
            <a:lumMod val="20000"/>
            <a:lumOff val="80000"/>
          </a:schemeClr>
        </a:solidFill>
      </dgm:spPr>
      <dgm:t>
        <a:bodyPr/>
        <a:lstStyle/>
        <a:p>
          <a:endParaRPr lang="en-US" sz="1600" dirty="0"/>
        </a:p>
      </dgm:t>
    </dgm:pt>
    <dgm:pt modelId="{FA1C6B7A-235A-4528-BAB3-A0D5CD2949F9}" type="parTrans" cxnId="{14ED7224-BFD9-47BF-81B7-C52A0655DE99}">
      <dgm:prSet/>
      <dgm:spPr/>
      <dgm:t>
        <a:bodyPr/>
        <a:lstStyle/>
        <a:p>
          <a:endParaRPr lang="en-US"/>
        </a:p>
      </dgm:t>
    </dgm:pt>
    <dgm:pt modelId="{8FBF61AF-8796-4010-BBAF-9F7FF96C04B2}" type="sibTrans" cxnId="{14ED7224-BFD9-47BF-81B7-C52A0655DE99}">
      <dgm:prSet/>
      <dgm:spPr/>
      <dgm:t>
        <a:bodyPr/>
        <a:lstStyle/>
        <a:p>
          <a:endParaRPr lang="en-US"/>
        </a:p>
      </dgm:t>
    </dgm:pt>
    <dgm:pt modelId="{6882B75F-CE2F-4CF4-BF90-04514688688A}">
      <dgm:prSet phldrT="[Text]" custT="1"/>
      <dgm:spPr>
        <a:solidFill>
          <a:schemeClr val="accent6">
            <a:lumMod val="20000"/>
            <a:lumOff val="80000"/>
          </a:schemeClr>
        </a:solidFill>
      </dgm:spPr>
      <dgm:t>
        <a:bodyPr/>
        <a:lstStyle/>
        <a:p>
          <a:r>
            <a:rPr lang="en-US" sz="1600" dirty="0" smtClean="0"/>
            <a:t>20% customer participation by Dec. 2014</a:t>
          </a:r>
          <a:endParaRPr lang="en-US" sz="1600" dirty="0"/>
        </a:p>
      </dgm:t>
    </dgm:pt>
    <dgm:pt modelId="{09BDF82F-1D3A-40A9-BF40-FE146B191A11}" type="parTrans" cxnId="{9FD57497-3B23-44F2-A534-6604E63FD47C}">
      <dgm:prSet/>
      <dgm:spPr/>
      <dgm:t>
        <a:bodyPr/>
        <a:lstStyle/>
        <a:p>
          <a:endParaRPr lang="en-US"/>
        </a:p>
      </dgm:t>
    </dgm:pt>
    <dgm:pt modelId="{BF1FB793-167F-4B2C-BB48-1B63A34264D8}" type="sibTrans" cxnId="{9FD57497-3B23-44F2-A534-6604E63FD47C}">
      <dgm:prSet/>
      <dgm:spPr/>
      <dgm:t>
        <a:bodyPr/>
        <a:lstStyle/>
        <a:p>
          <a:endParaRPr lang="en-US"/>
        </a:p>
      </dgm:t>
    </dgm:pt>
    <dgm:pt modelId="{12CB64D1-C52D-4260-A4B6-EA7F29556FE2}">
      <dgm:prSet phldrT="[Text]" custT="1"/>
      <dgm:spPr>
        <a:solidFill>
          <a:srgbClr val="FFFF99"/>
        </a:solidFill>
      </dgm:spPr>
      <dgm:t>
        <a:bodyPr/>
        <a:lstStyle/>
        <a:p>
          <a:r>
            <a:rPr lang="en-US" sz="1600" dirty="0" smtClean="0"/>
            <a:t>70 MW</a:t>
          </a:r>
        </a:p>
      </dgm:t>
    </dgm:pt>
    <dgm:pt modelId="{492565D2-157A-4069-B114-D575D373E410}" type="parTrans" cxnId="{C28A362B-8863-4224-B37A-840B00E8CBB2}">
      <dgm:prSet/>
      <dgm:spPr/>
      <dgm:t>
        <a:bodyPr/>
        <a:lstStyle/>
        <a:p>
          <a:endParaRPr lang="en-US"/>
        </a:p>
      </dgm:t>
    </dgm:pt>
    <dgm:pt modelId="{9BABF62F-65D0-4D5C-B686-06DDE1567FC9}" type="sibTrans" cxnId="{C28A362B-8863-4224-B37A-840B00E8CBB2}">
      <dgm:prSet/>
      <dgm:spPr/>
      <dgm:t>
        <a:bodyPr/>
        <a:lstStyle/>
        <a:p>
          <a:endParaRPr lang="en-US"/>
        </a:p>
      </dgm:t>
    </dgm:pt>
    <dgm:pt modelId="{E787252C-76B0-43C6-8AF0-C1356305CE00}">
      <dgm:prSet phldrT="[Text]" custT="1"/>
      <dgm:spPr>
        <a:solidFill>
          <a:schemeClr val="accent6">
            <a:lumMod val="20000"/>
            <a:lumOff val="80000"/>
          </a:schemeClr>
        </a:solidFill>
      </dgm:spPr>
      <dgm:t>
        <a:bodyPr/>
        <a:lstStyle/>
        <a:p>
          <a:r>
            <a:rPr lang="en-US" sz="1600" dirty="0" smtClean="0"/>
            <a:t>210 MW</a:t>
          </a:r>
          <a:endParaRPr lang="en-US" sz="1600" dirty="0"/>
        </a:p>
      </dgm:t>
    </dgm:pt>
    <dgm:pt modelId="{8F686F97-6B4B-424B-8D27-20BB5E25DACD}" type="parTrans" cxnId="{1B5900DF-F732-4BF6-874A-B18521BA125D}">
      <dgm:prSet/>
      <dgm:spPr/>
      <dgm:t>
        <a:bodyPr/>
        <a:lstStyle/>
        <a:p>
          <a:endParaRPr lang="en-US"/>
        </a:p>
      </dgm:t>
    </dgm:pt>
    <dgm:pt modelId="{7CFB0032-CD5D-4EAF-BCAF-9153F5191B9A}" type="sibTrans" cxnId="{1B5900DF-F732-4BF6-874A-B18521BA125D}">
      <dgm:prSet/>
      <dgm:spPr/>
      <dgm:t>
        <a:bodyPr/>
        <a:lstStyle/>
        <a:p>
          <a:endParaRPr lang="en-US"/>
        </a:p>
      </dgm:t>
    </dgm:pt>
    <dgm:pt modelId="{E2404FC1-A371-48D9-9F6F-8806AB72E638}">
      <dgm:prSet phldrT="[Text]" custT="1"/>
      <dgm:spPr>
        <a:gradFill flip="none" rotWithShape="0">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lin ang="16200000" scaled="1"/>
          <a:tileRect/>
        </a:gradFill>
      </dgm:spPr>
      <dgm:t>
        <a:bodyPr/>
        <a:lstStyle/>
        <a:p>
          <a:r>
            <a:rPr lang="en-US" sz="1600" dirty="0" smtClean="0"/>
            <a:t>Segment Results</a:t>
          </a:r>
          <a:endParaRPr lang="en-US" sz="1600" dirty="0"/>
        </a:p>
      </dgm:t>
    </dgm:pt>
    <dgm:pt modelId="{9B7BBBBD-A802-4FE9-A07D-4830231264F5}" type="parTrans" cxnId="{6C985734-1FBD-4430-A2ED-3207EBBFD70E}">
      <dgm:prSet/>
      <dgm:spPr/>
      <dgm:t>
        <a:bodyPr/>
        <a:lstStyle/>
        <a:p>
          <a:endParaRPr lang="en-US"/>
        </a:p>
      </dgm:t>
    </dgm:pt>
    <dgm:pt modelId="{CEA38A18-4CAB-4EF0-A343-462E1769AB3B}" type="sibTrans" cxnId="{6C985734-1FBD-4430-A2ED-3207EBBFD70E}">
      <dgm:prSet/>
      <dgm:spPr/>
      <dgm:t>
        <a:bodyPr/>
        <a:lstStyle/>
        <a:p>
          <a:endParaRPr lang="en-US"/>
        </a:p>
      </dgm:t>
    </dgm:pt>
    <dgm:pt modelId="{846B800A-5DD6-497A-84B3-2E1695B44DD2}" type="pres">
      <dgm:prSet presAssocID="{F89C4648-0075-445B-8A66-ECC4CB3D5EBD}" presName="Name0" presStyleCnt="0">
        <dgm:presLayoutVars>
          <dgm:dir/>
          <dgm:animLvl val="lvl"/>
          <dgm:resizeHandles val="exact"/>
        </dgm:presLayoutVars>
      </dgm:prSet>
      <dgm:spPr/>
      <dgm:t>
        <a:bodyPr/>
        <a:lstStyle/>
        <a:p>
          <a:endParaRPr lang="en-US"/>
        </a:p>
      </dgm:t>
    </dgm:pt>
    <dgm:pt modelId="{72D4DA9F-481C-49F1-8606-350CFE02F313}" type="pres">
      <dgm:prSet presAssocID="{39F99D2B-6342-4A17-8191-3CD7B1684C37}" presName="composite" presStyleCnt="0"/>
      <dgm:spPr/>
    </dgm:pt>
    <dgm:pt modelId="{5F9D3AC9-0DA1-4337-9DE2-B6B68A1DF814}" type="pres">
      <dgm:prSet presAssocID="{39F99D2B-6342-4A17-8191-3CD7B1684C37}" presName="parTx" presStyleLbl="node1" presStyleIdx="0" presStyleCnt="5">
        <dgm:presLayoutVars>
          <dgm:chMax val="0"/>
          <dgm:chPref val="0"/>
          <dgm:bulletEnabled val="1"/>
        </dgm:presLayoutVars>
      </dgm:prSet>
      <dgm:spPr/>
      <dgm:t>
        <a:bodyPr/>
        <a:lstStyle/>
        <a:p>
          <a:endParaRPr lang="en-US"/>
        </a:p>
      </dgm:t>
    </dgm:pt>
    <dgm:pt modelId="{DF332F8E-4240-458E-A86A-56A5E1D5D3E6}" type="pres">
      <dgm:prSet presAssocID="{39F99D2B-6342-4A17-8191-3CD7B1684C37}" presName="desTx" presStyleLbl="revTx" presStyleIdx="0" presStyleCnt="5">
        <dgm:presLayoutVars>
          <dgm:bulletEnabled val="1"/>
        </dgm:presLayoutVars>
      </dgm:prSet>
      <dgm:spPr/>
      <dgm:t>
        <a:bodyPr/>
        <a:lstStyle/>
        <a:p>
          <a:endParaRPr lang="en-US"/>
        </a:p>
      </dgm:t>
    </dgm:pt>
    <dgm:pt modelId="{13D05E95-0285-4965-863C-C11F40D981D3}" type="pres">
      <dgm:prSet presAssocID="{A9996873-2397-45CC-9E08-CDCF60318510}" presName="space" presStyleCnt="0"/>
      <dgm:spPr/>
    </dgm:pt>
    <dgm:pt modelId="{492A8F12-BADA-4F26-85CB-70189BDA8C17}" type="pres">
      <dgm:prSet presAssocID="{4D46E913-E963-4D4C-8EA4-310F67E6D3D2}" presName="composite" presStyleCnt="0"/>
      <dgm:spPr/>
    </dgm:pt>
    <dgm:pt modelId="{37CD4DD4-19BA-4A57-9009-8AE9A2739972}" type="pres">
      <dgm:prSet presAssocID="{4D46E913-E963-4D4C-8EA4-310F67E6D3D2}" presName="parTx" presStyleLbl="node1" presStyleIdx="1" presStyleCnt="5">
        <dgm:presLayoutVars>
          <dgm:chMax val="0"/>
          <dgm:chPref val="0"/>
          <dgm:bulletEnabled val="1"/>
        </dgm:presLayoutVars>
      </dgm:prSet>
      <dgm:spPr/>
      <dgm:t>
        <a:bodyPr/>
        <a:lstStyle/>
        <a:p>
          <a:endParaRPr lang="en-US"/>
        </a:p>
      </dgm:t>
    </dgm:pt>
    <dgm:pt modelId="{DB8CB89C-BC1E-48DA-BBE8-25F4C6B1F49C}" type="pres">
      <dgm:prSet presAssocID="{4D46E913-E963-4D4C-8EA4-310F67E6D3D2}" presName="desTx" presStyleLbl="revTx" presStyleIdx="1" presStyleCnt="5">
        <dgm:presLayoutVars>
          <dgm:bulletEnabled val="1"/>
        </dgm:presLayoutVars>
      </dgm:prSet>
      <dgm:spPr/>
      <dgm:t>
        <a:bodyPr/>
        <a:lstStyle/>
        <a:p>
          <a:endParaRPr lang="en-US"/>
        </a:p>
      </dgm:t>
    </dgm:pt>
    <dgm:pt modelId="{29AF80B4-93EF-452C-9B40-7F63A17D7AB0}" type="pres">
      <dgm:prSet presAssocID="{BC6FE711-E38E-4436-BC17-D0C02FBADDBB}" presName="space" presStyleCnt="0"/>
      <dgm:spPr/>
    </dgm:pt>
    <dgm:pt modelId="{EFFABCA4-B657-4E82-9244-2B103802C84C}" type="pres">
      <dgm:prSet presAssocID="{3FA51964-11FE-4551-957A-808BDFA66E54}" presName="composite" presStyleCnt="0"/>
      <dgm:spPr/>
    </dgm:pt>
    <dgm:pt modelId="{CA327363-F506-4DA5-B180-891FC542611A}" type="pres">
      <dgm:prSet presAssocID="{3FA51964-11FE-4551-957A-808BDFA66E54}" presName="parTx" presStyleLbl="node1" presStyleIdx="2" presStyleCnt="5">
        <dgm:presLayoutVars>
          <dgm:chMax val="0"/>
          <dgm:chPref val="0"/>
          <dgm:bulletEnabled val="1"/>
        </dgm:presLayoutVars>
      </dgm:prSet>
      <dgm:spPr/>
      <dgm:t>
        <a:bodyPr/>
        <a:lstStyle/>
        <a:p>
          <a:endParaRPr lang="en-US"/>
        </a:p>
      </dgm:t>
    </dgm:pt>
    <dgm:pt modelId="{D0E46F2A-9594-4784-BBAC-B8DD6E2F6906}" type="pres">
      <dgm:prSet presAssocID="{3FA51964-11FE-4551-957A-808BDFA66E54}" presName="desTx" presStyleLbl="revTx" presStyleIdx="2" presStyleCnt="5">
        <dgm:presLayoutVars>
          <dgm:bulletEnabled val="1"/>
        </dgm:presLayoutVars>
      </dgm:prSet>
      <dgm:spPr/>
      <dgm:t>
        <a:bodyPr/>
        <a:lstStyle/>
        <a:p>
          <a:endParaRPr lang="en-US"/>
        </a:p>
      </dgm:t>
    </dgm:pt>
    <dgm:pt modelId="{05E13378-9FF6-4660-B1CB-A17CD6C184EC}" type="pres">
      <dgm:prSet presAssocID="{F0017651-2F38-402B-B9A2-743465C153B4}" presName="space" presStyleCnt="0"/>
      <dgm:spPr/>
    </dgm:pt>
    <dgm:pt modelId="{2D1B80CB-5253-4B5B-88E8-06318E8A320E}" type="pres">
      <dgm:prSet presAssocID="{CBD064EE-E77D-4E66-95EE-AAE0EE1ABD8B}" presName="composite" presStyleCnt="0"/>
      <dgm:spPr/>
    </dgm:pt>
    <dgm:pt modelId="{DCE0D262-6E23-43FC-B175-6DDCC1456061}" type="pres">
      <dgm:prSet presAssocID="{CBD064EE-E77D-4E66-95EE-AAE0EE1ABD8B}" presName="parTx" presStyleLbl="node1" presStyleIdx="3" presStyleCnt="5">
        <dgm:presLayoutVars>
          <dgm:chMax val="0"/>
          <dgm:chPref val="0"/>
          <dgm:bulletEnabled val="1"/>
        </dgm:presLayoutVars>
      </dgm:prSet>
      <dgm:spPr/>
      <dgm:t>
        <a:bodyPr/>
        <a:lstStyle/>
        <a:p>
          <a:endParaRPr lang="en-US"/>
        </a:p>
      </dgm:t>
    </dgm:pt>
    <dgm:pt modelId="{C2C96310-0A10-4DA4-AA0F-BA85A83C5162}" type="pres">
      <dgm:prSet presAssocID="{CBD064EE-E77D-4E66-95EE-AAE0EE1ABD8B}" presName="desTx" presStyleLbl="revTx" presStyleIdx="3" presStyleCnt="5">
        <dgm:presLayoutVars>
          <dgm:bulletEnabled val="1"/>
        </dgm:presLayoutVars>
      </dgm:prSet>
      <dgm:spPr/>
      <dgm:t>
        <a:bodyPr/>
        <a:lstStyle/>
        <a:p>
          <a:endParaRPr lang="en-US"/>
        </a:p>
      </dgm:t>
    </dgm:pt>
    <dgm:pt modelId="{3B1044CE-2AE7-4496-944C-8BF093475B2F}" type="pres">
      <dgm:prSet presAssocID="{EC2E2984-EC00-4182-B478-F0281E66A0B8}" presName="space" presStyleCnt="0"/>
      <dgm:spPr/>
    </dgm:pt>
    <dgm:pt modelId="{B3C0AD52-4FF5-4DFB-BF44-49765BF992EB}" type="pres">
      <dgm:prSet presAssocID="{E201DA91-BE99-46CC-9FCE-1B1352FE9055}" presName="composite" presStyleCnt="0"/>
      <dgm:spPr/>
    </dgm:pt>
    <dgm:pt modelId="{B19663E2-9A29-418C-A616-266D9B22DBCE}" type="pres">
      <dgm:prSet presAssocID="{E201DA91-BE99-46CC-9FCE-1B1352FE9055}" presName="parTx" presStyleLbl="node1" presStyleIdx="4" presStyleCnt="5">
        <dgm:presLayoutVars>
          <dgm:chMax val="0"/>
          <dgm:chPref val="0"/>
          <dgm:bulletEnabled val="1"/>
        </dgm:presLayoutVars>
      </dgm:prSet>
      <dgm:spPr/>
      <dgm:t>
        <a:bodyPr/>
        <a:lstStyle/>
        <a:p>
          <a:endParaRPr lang="en-US"/>
        </a:p>
      </dgm:t>
    </dgm:pt>
    <dgm:pt modelId="{770C5EAF-D36A-4F79-8562-B4FFA605DFF2}" type="pres">
      <dgm:prSet presAssocID="{E201DA91-BE99-46CC-9FCE-1B1352FE9055}" presName="desTx" presStyleLbl="revTx" presStyleIdx="4" presStyleCnt="5">
        <dgm:presLayoutVars>
          <dgm:bulletEnabled val="1"/>
        </dgm:presLayoutVars>
      </dgm:prSet>
      <dgm:spPr/>
      <dgm:t>
        <a:bodyPr/>
        <a:lstStyle/>
        <a:p>
          <a:endParaRPr lang="en-US"/>
        </a:p>
      </dgm:t>
    </dgm:pt>
  </dgm:ptLst>
  <dgm:cxnLst>
    <dgm:cxn modelId="{94BFCBB0-4E81-42EE-BCF1-BD7414D7E4FE}" type="presOf" srcId="{23669EE4-E58E-411F-BE92-E43ADA495323}" destId="{D0E46F2A-9594-4784-BBAC-B8DD6E2F6906}" srcOrd="0" destOrd="3" presId="urn:microsoft.com/office/officeart/2005/8/layout/chevron1"/>
    <dgm:cxn modelId="{9E8FD928-693E-46BC-8398-7A0C0C8B7914}" type="presOf" srcId="{6E54C8AE-5FDB-468A-B07D-9C35C28055C5}" destId="{DB8CB89C-BC1E-48DA-BBE8-25F4C6B1F49C}" srcOrd="0" destOrd="4" presId="urn:microsoft.com/office/officeart/2005/8/layout/chevron1"/>
    <dgm:cxn modelId="{BC232DDA-65AC-4D00-B8F6-4E134BD2388B}" srcId="{F89C4648-0075-445B-8A66-ECC4CB3D5EBD}" destId="{CBD064EE-E77D-4E66-95EE-AAE0EE1ABD8B}" srcOrd="3" destOrd="0" parTransId="{075605E8-510D-4280-A586-748E1075AF75}" sibTransId="{EC2E2984-EC00-4182-B478-F0281E66A0B8}"/>
    <dgm:cxn modelId="{D6BE145B-249B-416C-86F1-92721EEB616C}" type="presOf" srcId="{4453E411-3AEA-4F24-A861-4E9D6AC417A6}" destId="{DF332F8E-4240-458E-A86A-56A5E1D5D3E6}" srcOrd="0" destOrd="0" presId="urn:microsoft.com/office/officeart/2005/8/layout/chevron1"/>
    <dgm:cxn modelId="{EE475A26-2DB5-4272-8ECC-5CE549321B0D}" type="presOf" srcId="{F89C4648-0075-445B-8A66-ECC4CB3D5EBD}" destId="{846B800A-5DD6-497A-84B3-2E1695B44DD2}" srcOrd="0" destOrd="0" presId="urn:microsoft.com/office/officeart/2005/8/layout/chevron1"/>
    <dgm:cxn modelId="{A533977C-A942-427E-A451-A66CB48365BA}" srcId="{11A90B0B-9EB9-42BA-B5DB-44EAADDE61E6}" destId="{54F2D1DD-169C-4881-9B55-FD28333921A8}" srcOrd="1" destOrd="0" parTransId="{3C920764-D955-4909-81DB-E067F48B64E9}" sibTransId="{A56247F3-5787-4FAE-B5FD-D1AF62AF769F}"/>
    <dgm:cxn modelId="{32C5C02C-47C3-4083-9A1B-6C3CC18A717B}" type="presOf" srcId="{8365E7B7-A8BA-4103-8705-B3EA81FB73FE}" destId="{C2C96310-0A10-4DA4-AA0F-BA85A83C5162}" srcOrd="0" destOrd="3" presId="urn:microsoft.com/office/officeart/2005/8/layout/chevron1"/>
    <dgm:cxn modelId="{6704F0AD-D482-436E-BD6D-02E6C7521A3A}" type="presOf" srcId="{10E9B38B-E623-43C2-862C-791657FDBCD6}" destId="{770C5EAF-D36A-4F79-8562-B4FFA605DFF2}" srcOrd="0" destOrd="4" presId="urn:microsoft.com/office/officeart/2005/8/layout/chevron1"/>
    <dgm:cxn modelId="{802DCEBD-C7F4-41CB-8531-7F75E36927B0}" srcId="{3FA51964-11FE-4551-957A-808BDFA66E54}" destId="{A86176D9-FDA7-4488-A8B8-810DEDA41C0C}" srcOrd="0" destOrd="0" parTransId="{C67404FD-5C91-48F6-B663-76430D91B70E}" sibTransId="{94A983B5-79B1-485C-88B5-986B88584076}"/>
    <dgm:cxn modelId="{489D3887-276F-46B5-BD17-319A399B6D3C}" type="presOf" srcId="{E7F4FF5E-0393-4D91-9CA8-285788E336B1}" destId="{D0E46F2A-9594-4784-BBAC-B8DD6E2F6906}" srcOrd="0" destOrd="1" presId="urn:microsoft.com/office/officeart/2005/8/layout/chevron1"/>
    <dgm:cxn modelId="{AB3CB2C2-1D6E-4593-A29E-C4CB147FD2AA}" type="presOf" srcId="{12CB64D1-C52D-4260-A4B6-EA7F29556FE2}" destId="{C2C96310-0A10-4DA4-AA0F-BA85A83C5162}" srcOrd="0" destOrd="1" presId="urn:microsoft.com/office/officeart/2005/8/layout/chevron1"/>
    <dgm:cxn modelId="{240C4389-2962-4AD7-B37A-876C510C8F76}" srcId="{3FA51964-11FE-4551-957A-808BDFA66E54}" destId="{23669EE4-E58E-411F-BE92-E43ADA495323}" srcOrd="3" destOrd="0" parTransId="{DCD45A1F-A484-452D-B397-E7F23D0F90AE}" sibTransId="{20D35260-1F14-4610-8A37-ECB077A53759}"/>
    <dgm:cxn modelId="{89DC3C2D-F37F-4802-85CA-587D32EF09A6}" type="presOf" srcId="{4D46E913-E963-4D4C-8EA4-310F67E6D3D2}" destId="{37CD4DD4-19BA-4A57-9009-8AE9A2739972}" srcOrd="0" destOrd="0" presId="urn:microsoft.com/office/officeart/2005/8/layout/chevron1"/>
    <dgm:cxn modelId="{C0CBBB84-D449-4D3D-9E5D-D5CBB74769A9}" srcId="{CBD064EE-E77D-4E66-95EE-AAE0EE1ABD8B}" destId="{8365E7B7-A8BA-4103-8705-B3EA81FB73FE}" srcOrd="3" destOrd="0" parTransId="{7864A876-2F16-4F5E-829C-6B06EE11C8E2}" sibTransId="{797B4DBD-6CA3-4C36-960F-A67FCE43BAAD}"/>
    <dgm:cxn modelId="{57B2AC32-4CE0-492F-A494-0272E3CE1575}" type="presOf" srcId="{C63815A9-DC5A-46FF-A501-34A465E720E0}" destId="{C2C96310-0A10-4DA4-AA0F-BA85A83C5162}" srcOrd="0" destOrd="5" presId="urn:microsoft.com/office/officeart/2005/8/layout/chevron1"/>
    <dgm:cxn modelId="{FD930FCC-169A-4E21-9855-4136E2193B50}" srcId="{E201DA91-BE99-46CC-9FCE-1B1352FE9055}" destId="{83AEB75D-CCB5-4278-ABD9-C047D1AA7464}" srcOrd="3" destOrd="0" parTransId="{7A90DD1C-0194-46AB-BABF-A096F2CBD385}" sibTransId="{CCF23D3F-AE2D-4EBA-9159-7A1FBB673653}"/>
    <dgm:cxn modelId="{17047353-60BF-47AD-8A92-A5446DD1FA91}" srcId="{CBD064EE-E77D-4E66-95EE-AAE0EE1ABD8B}" destId="{01A073EE-AFE7-47B0-B83A-B380114BEBFE}" srcOrd="4" destOrd="0" parTransId="{9A9BDDF7-4813-4E2D-A792-7829503A107E}" sibTransId="{53F984AB-B01F-4433-AC3E-6D23778F6089}"/>
    <dgm:cxn modelId="{01CAA5DA-866F-45D9-8FF8-F74A1A206EE7}" type="presOf" srcId="{01A073EE-AFE7-47B0-B83A-B380114BEBFE}" destId="{C2C96310-0A10-4DA4-AA0F-BA85A83C5162}" srcOrd="0" destOrd="4" presId="urn:microsoft.com/office/officeart/2005/8/layout/chevron1"/>
    <dgm:cxn modelId="{3E56191E-B461-4F4C-84AA-01F931D06128}" srcId="{CBD064EE-E77D-4E66-95EE-AAE0EE1ABD8B}" destId="{C63815A9-DC5A-46FF-A501-34A465E720E0}" srcOrd="5" destOrd="0" parTransId="{89A23C19-9CDF-470F-BA61-8EC94F912396}" sibTransId="{E1BFDCE6-1AF6-47AD-8374-9E24740ECD76}"/>
    <dgm:cxn modelId="{3445E4D7-43D1-4882-8E0A-40CC90C39717}" type="presOf" srcId="{3261AB80-3C94-4FBF-BDAD-860B42EF33E3}" destId="{770C5EAF-D36A-4F79-8562-B4FFA605DFF2}" srcOrd="0" destOrd="2" presId="urn:microsoft.com/office/officeart/2005/8/layout/chevron1"/>
    <dgm:cxn modelId="{DF5BA765-C883-4E75-ACE7-0244E3E10507}" srcId="{11A90B0B-9EB9-42BA-B5DB-44EAADDE61E6}" destId="{6E54C8AE-5FDB-468A-B07D-9C35C28055C5}" srcOrd="0" destOrd="0" parTransId="{CCAB06C3-7B59-4CC1-AE1E-94A3F0991F9B}" sibTransId="{E96C851B-304B-415E-B168-0227EA16C751}"/>
    <dgm:cxn modelId="{C28A362B-8863-4224-B37A-840B00E8CBB2}" srcId="{CBD064EE-E77D-4E66-95EE-AAE0EE1ABD8B}" destId="{12CB64D1-C52D-4260-A4B6-EA7F29556FE2}" srcOrd="1" destOrd="0" parTransId="{492565D2-157A-4069-B114-D575D373E410}" sibTransId="{9BABF62F-65D0-4D5C-B686-06DDE1567FC9}"/>
    <dgm:cxn modelId="{1B5900DF-F732-4BF6-874A-B18521BA125D}" srcId="{E201DA91-BE99-46CC-9FCE-1B1352FE9055}" destId="{E787252C-76B0-43C6-8AF0-C1356305CE00}" srcOrd="1" destOrd="0" parTransId="{8F686F97-6B4B-424B-8D27-20BB5E25DACD}" sibTransId="{7CFB0032-CD5D-4EAF-BCAF-9153F5191B9A}"/>
    <dgm:cxn modelId="{8838B809-522B-4EF6-AA9E-0A55A6E5CCD0}" srcId="{F89C4648-0075-445B-8A66-ECC4CB3D5EBD}" destId="{4D46E913-E963-4D4C-8EA4-310F67E6D3D2}" srcOrd="1" destOrd="0" parTransId="{1DD533A7-735A-4E53-B00B-4F666784AF2C}" sibTransId="{BC6FE711-E38E-4436-BC17-D0C02FBADDBB}"/>
    <dgm:cxn modelId="{8F326E7D-4392-4A8F-B25C-1281574C1821}" srcId="{4D46E913-E963-4D4C-8EA4-310F67E6D3D2}" destId="{11A90B0B-9EB9-42BA-B5DB-44EAADDE61E6}" srcOrd="3" destOrd="0" parTransId="{CF4BB401-8E1E-406B-AB86-912714113864}" sibTransId="{168DFA09-8DE0-450F-BBE6-7AEF36431654}"/>
    <dgm:cxn modelId="{6B6FF87E-DF08-4C4F-9AD6-13834865CC22}" srcId="{39F99D2B-6342-4A17-8191-3CD7B1684C37}" destId="{E10FC1FE-C729-4AE0-95C0-0A8D4F999323}" srcOrd="1" destOrd="0" parTransId="{A9FC0EB0-2EC6-42F6-BBCC-B9068A064F95}" sibTransId="{D1C06973-8830-4B65-B56A-018FAA9E03B1}"/>
    <dgm:cxn modelId="{19F1D8F4-5F35-48FC-9ED3-0F3ED3F7247F}" type="presOf" srcId="{F9722DFE-0F21-457E-8F11-50B473C60EA6}" destId="{C2C96310-0A10-4DA4-AA0F-BA85A83C5162}" srcOrd="0" destOrd="2" presId="urn:microsoft.com/office/officeart/2005/8/layout/chevron1"/>
    <dgm:cxn modelId="{5508FCB8-CD0E-479B-BC6E-2852E0107E77}" type="presOf" srcId="{E201DA91-BE99-46CC-9FCE-1B1352FE9055}" destId="{B19663E2-9A29-418C-A616-266D9B22DBCE}" srcOrd="0" destOrd="0" presId="urn:microsoft.com/office/officeart/2005/8/layout/chevron1"/>
    <dgm:cxn modelId="{14ED7224-BFD9-47BF-81B7-C52A0655DE99}" srcId="{E201DA91-BE99-46CC-9FCE-1B1352FE9055}" destId="{10E9B38B-E623-43C2-862C-791657FDBCD6}" srcOrd="4" destOrd="0" parTransId="{FA1C6B7A-235A-4528-BAB3-A0D5CD2949F9}" sibTransId="{8FBF61AF-8796-4010-BBAF-9F7FF96C04B2}"/>
    <dgm:cxn modelId="{AC512ACE-9049-4E2C-8202-CAD017911B6E}" srcId="{CBD064EE-E77D-4E66-95EE-AAE0EE1ABD8B}" destId="{F9722DFE-0F21-457E-8F11-50B473C60EA6}" srcOrd="2" destOrd="0" parTransId="{B528FC28-9CCC-4A21-A232-823F818750A7}" sibTransId="{35E903B9-BBDF-412C-B8A3-A8BA424902A3}"/>
    <dgm:cxn modelId="{9B7EDC7E-A638-4D39-B910-57827A38A63D}" type="presOf" srcId="{3FA51964-11FE-4551-957A-808BDFA66E54}" destId="{CA327363-F506-4DA5-B180-891FC542611A}" srcOrd="0" destOrd="0" presId="urn:microsoft.com/office/officeart/2005/8/layout/chevron1"/>
    <dgm:cxn modelId="{6C3F2781-D4C6-4E2A-856C-25DDE507C432}" type="presOf" srcId="{34D8F7BA-8278-422F-AFA8-E20D8D8D4E51}" destId="{C2C96310-0A10-4DA4-AA0F-BA85A83C5162}" srcOrd="0" destOrd="0" presId="urn:microsoft.com/office/officeart/2005/8/layout/chevron1"/>
    <dgm:cxn modelId="{52BE8B64-3227-4586-A4C4-29081E053738}" srcId="{E201DA91-BE99-46CC-9FCE-1B1352FE9055}" destId="{3261AB80-3C94-4FBF-BDAD-860B42EF33E3}" srcOrd="2" destOrd="0" parTransId="{C895B5C8-4E52-4492-BBFE-86EBE3EB8B8C}" sibTransId="{9E6ACF1B-9C15-4B99-9749-C111AEDDC3E2}"/>
    <dgm:cxn modelId="{DDF366A6-3EA7-45A9-8A24-0FE69B44D4C9}" srcId="{4D46E913-E963-4D4C-8EA4-310F67E6D3D2}" destId="{E6A4BDB6-CDAD-47A2-8FEB-7FBBF68B23AA}" srcOrd="0" destOrd="0" parTransId="{6860DF2C-FE98-4A96-82BA-4920D8F9D99E}" sibTransId="{BDE73FF1-052D-4F89-98A9-ABAA1FB173C6}"/>
    <dgm:cxn modelId="{12E6ECBF-5944-4C1B-BF50-AB497C3595A3}" srcId="{39F99D2B-6342-4A17-8191-3CD7B1684C37}" destId="{5EFB9104-E387-4C1D-AC73-28AC15322D48}" srcOrd="2" destOrd="0" parTransId="{11A2C20C-5781-44A5-9DCF-2F25B6B8F052}" sibTransId="{4DCF1959-60BF-4E41-8460-E17C66B1B258}"/>
    <dgm:cxn modelId="{F4F916AD-A381-4A68-9B4F-6BE538F825C3}" type="presOf" srcId="{6882B75F-CE2F-4CF4-BF90-04514688688A}" destId="{770C5EAF-D36A-4F79-8562-B4FFA605DFF2}" srcOrd="0" destOrd="0" presId="urn:microsoft.com/office/officeart/2005/8/layout/chevron1"/>
    <dgm:cxn modelId="{F6006556-907F-434D-9B52-470EC75BBAE8}" type="presOf" srcId="{11A90B0B-9EB9-42BA-B5DB-44EAADDE61E6}" destId="{DB8CB89C-BC1E-48DA-BBE8-25F4C6B1F49C}" srcOrd="0" destOrd="3" presId="urn:microsoft.com/office/officeart/2005/8/layout/chevron1"/>
    <dgm:cxn modelId="{5349FC76-78A4-46BE-8B5B-E5DE9916B8EE}" type="presOf" srcId="{E787252C-76B0-43C6-8AF0-C1356305CE00}" destId="{770C5EAF-D36A-4F79-8562-B4FFA605DFF2}" srcOrd="0" destOrd="1" presId="urn:microsoft.com/office/officeart/2005/8/layout/chevron1"/>
    <dgm:cxn modelId="{6F66A117-821A-4591-BB6A-7908CC600DD3}" type="presOf" srcId="{E2404FC1-A371-48D9-9F6F-8806AB72E638}" destId="{DB8CB89C-BC1E-48DA-BBE8-25F4C6B1F49C}" srcOrd="0" destOrd="2" presId="urn:microsoft.com/office/officeart/2005/8/layout/chevron1"/>
    <dgm:cxn modelId="{2855F6F9-EB13-421A-B7B8-007FF6184AF9}" srcId="{3FA51964-11FE-4551-957A-808BDFA66E54}" destId="{C3518820-3D33-41A8-8A84-E6CB48A70CC6}" srcOrd="2" destOrd="0" parTransId="{BE236750-DAC3-4325-B4D8-1C85DC865B6A}" sibTransId="{5FBE7E6E-6AEC-4416-A0CB-F940F8373C24}"/>
    <dgm:cxn modelId="{04685723-2DA8-44AD-8401-76196E4F053D}" type="presOf" srcId="{CBD064EE-E77D-4E66-95EE-AAE0EE1ABD8B}" destId="{DCE0D262-6E23-43FC-B175-6DDCC1456061}" srcOrd="0" destOrd="0" presId="urn:microsoft.com/office/officeart/2005/8/layout/chevron1"/>
    <dgm:cxn modelId="{648D90A7-FB63-46EF-8A2A-1B2C38877A74}" type="presOf" srcId="{83AEB75D-CCB5-4278-ABD9-C047D1AA7464}" destId="{770C5EAF-D36A-4F79-8562-B4FFA605DFF2}" srcOrd="0" destOrd="3" presId="urn:microsoft.com/office/officeart/2005/8/layout/chevron1"/>
    <dgm:cxn modelId="{F307DA5B-9344-4F2B-B0DA-C9E440B25E29}" srcId="{4D46E913-E963-4D4C-8EA4-310F67E6D3D2}" destId="{9D8022D8-725C-4E52-A93A-D279C88CE825}" srcOrd="1" destOrd="0" parTransId="{16200DD5-2B9E-46BD-98B1-D4271A7B8CE3}" sibTransId="{ACAB2404-C0EB-46CF-A8A6-31767C4BEAA8}"/>
    <dgm:cxn modelId="{9A8DA221-480F-40B4-B428-A4FCFEBCBB57}" type="presOf" srcId="{9D8022D8-725C-4E52-A93A-D279C88CE825}" destId="{DB8CB89C-BC1E-48DA-BBE8-25F4C6B1F49C}" srcOrd="0" destOrd="1" presId="urn:microsoft.com/office/officeart/2005/8/layout/chevron1"/>
    <dgm:cxn modelId="{173AF425-404F-4B0A-9A78-BD09F2529797}" type="presOf" srcId="{C3518820-3D33-41A8-8A84-E6CB48A70CC6}" destId="{D0E46F2A-9594-4784-BBAC-B8DD6E2F6906}" srcOrd="0" destOrd="2" presId="urn:microsoft.com/office/officeart/2005/8/layout/chevron1"/>
    <dgm:cxn modelId="{8AB41BD1-7DE3-4D1F-869F-8855938F4E43}" type="presOf" srcId="{5EFB9104-E387-4C1D-AC73-28AC15322D48}" destId="{DF332F8E-4240-458E-A86A-56A5E1D5D3E6}" srcOrd="0" destOrd="2" presId="urn:microsoft.com/office/officeart/2005/8/layout/chevron1"/>
    <dgm:cxn modelId="{EF34FC24-4182-44BF-ABDA-F7BF3F671629}" type="presOf" srcId="{E10FC1FE-C729-4AE0-95C0-0A8D4F999323}" destId="{DF332F8E-4240-458E-A86A-56A5E1D5D3E6}" srcOrd="0" destOrd="1" presId="urn:microsoft.com/office/officeart/2005/8/layout/chevron1"/>
    <dgm:cxn modelId="{E4378F15-6922-47BA-B983-AED3041EB5DF}" srcId="{F89C4648-0075-445B-8A66-ECC4CB3D5EBD}" destId="{39F99D2B-6342-4A17-8191-3CD7B1684C37}" srcOrd="0" destOrd="0" parTransId="{A86A5F5D-CA0F-49E8-8131-5E75020CD177}" sibTransId="{A9996873-2397-45CC-9E08-CDCF60318510}"/>
    <dgm:cxn modelId="{48FDE08F-D89C-462A-BC8A-28166A63C031}" srcId="{39F99D2B-6342-4A17-8191-3CD7B1684C37}" destId="{4453E411-3AEA-4F24-A861-4E9D6AC417A6}" srcOrd="0" destOrd="0" parTransId="{0867BFC4-3587-4696-97F2-4B3EFE24BF19}" sibTransId="{7C781B89-083B-484C-8D37-B9A3A45473F1}"/>
    <dgm:cxn modelId="{C42E4983-2FCC-4EA4-ACF1-6C5CBCCB5A63}" type="presOf" srcId="{54F2D1DD-169C-4881-9B55-FD28333921A8}" destId="{DB8CB89C-BC1E-48DA-BBE8-25F4C6B1F49C}" srcOrd="0" destOrd="5" presId="urn:microsoft.com/office/officeart/2005/8/layout/chevron1"/>
    <dgm:cxn modelId="{9FD57497-3B23-44F2-A534-6604E63FD47C}" srcId="{E201DA91-BE99-46CC-9FCE-1B1352FE9055}" destId="{6882B75F-CE2F-4CF4-BF90-04514688688A}" srcOrd="0" destOrd="0" parTransId="{09BDF82F-1D3A-40A9-BF40-FE146B191A11}" sibTransId="{BF1FB793-167F-4B2C-BB48-1B63A34264D8}"/>
    <dgm:cxn modelId="{C43C0725-324C-46B8-82C6-7B4233647E7C}" srcId="{3FA51964-11FE-4551-957A-808BDFA66E54}" destId="{E7F4FF5E-0393-4D91-9CA8-285788E336B1}" srcOrd="1" destOrd="0" parTransId="{8B20CEE7-74D5-4F7C-98C8-9EA30190C268}" sibTransId="{7050D163-74E6-4366-ADD4-3878A4EB6BB8}"/>
    <dgm:cxn modelId="{9C53DFC4-7275-4D14-B973-FE51B10CB829}" srcId="{CBD064EE-E77D-4E66-95EE-AAE0EE1ABD8B}" destId="{34D8F7BA-8278-422F-AFA8-E20D8D8D4E51}" srcOrd="0" destOrd="0" parTransId="{798BF8BF-7AE5-46CF-B154-EC161CA6AC0A}" sibTransId="{76359512-A0DF-45C6-80BC-7C2C0A7B2DD5}"/>
    <dgm:cxn modelId="{2B4D6DD6-EC6C-456F-87B3-5CBB6686E8EC}" srcId="{F89C4648-0075-445B-8A66-ECC4CB3D5EBD}" destId="{3FA51964-11FE-4551-957A-808BDFA66E54}" srcOrd="2" destOrd="0" parTransId="{CB9844E5-5061-42BD-AD1F-29612BB578D1}" sibTransId="{F0017651-2F38-402B-B9A2-743465C153B4}"/>
    <dgm:cxn modelId="{57B5D038-9E91-4923-B016-2A4AF7E0C18D}" type="presOf" srcId="{A86176D9-FDA7-4488-A8B8-810DEDA41C0C}" destId="{D0E46F2A-9594-4784-BBAC-B8DD6E2F6906}" srcOrd="0" destOrd="0" presId="urn:microsoft.com/office/officeart/2005/8/layout/chevron1"/>
    <dgm:cxn modelId="{6C985734-1FBD-4430-A2ED-3207EBBFD70E}" srcId="{4D46E913-E963-4D4C-8EA4-310F67E6D3D2}" destId="{E2404FC1-A371-48D9-9F6F-8806AB72E638}" srcOrd="2" destOrd="0" parTransId="{9B7BBBBD-A802-4FE9-A07D-4830231264F5}" sibTransId="{CEA38A18-4CAB-4EF0-A343-462E1769AB3B}"/>
    <dgm:cxn modelId="{8E3A7A37-E619-44AA-9929-23FDEEF0DC2D}" type="presOf" srcId="{39F99D2B-6342-4A17-8191-3CD7B1684C37}" destId="{5F9D3AC9-0DA1-4337-9DE2-B6B68A1DF814}" srcOrd="0" destOrd="0" presId="urn:microsoft.com/office/officeart/2005/8/layout/chevron1"/>
    <dgm:cxn modelId="{51CF903B-121A-4F2C-B536-52275662E1B6}" type="presOf" srcId="{E6A4BDB6-CDAD-47A2-8FEB-7FBBF68B23AA}" destId="{DB8CB89C-BC1E-48DA-BBE8-25F4C6B1F49C}" srcOrd="0" destOrd="0" presId="urn:microsoft.com/office/officeart/2005/8/layout/chevron1"/>
    <dgm:cxn modelId="{338A7497-31A4-4218-A0AB-3B7FE998D147}" srcId="{F89C4648-0075-445B-8A66-ECC4CB3D5EBD}" destId="{E201DA91-BE99-46CC-9FCE-1B1352FE9055}" srcOrd="4" destOrd="0" parTransId="{A6269EC6-25A4-4BA9-A98D-CF7DA7223DEE}" sibTransId="{85C340E8-6161-4A2B-A9D0-799449591CEC}"/>
    <dgm:cxn modelId="{BB27206F-3E6F-43E1-8D25-1E744C6EF267}" type="presParOf" srcId="{846B800A-5DD6-497A-84B3-2E1695B44DD2}" destId="{72D4DA9F-481C-49F1-8606-350CFE02F313}" srcOrd="0" destOrd="0" presId="urn:microsoft.com/office/officeart/2005/8/layout/chevron1"/>
    <dgm:cxn modelId="{628D291E-9A2C-457B-A867-5CF203F11B56}" type="presParOf" srcId="{72D4DA9F-481C-49F1-8606-350CFE02F313}" destId="{5F9D3AC9-0DA1-4337-9DE2-B6B68A1DF814}" srcOrd="0" destOrd="0" presId="urn:microsoft.com/office/officeart/2005/8/layout/chevron1"/>
    <dgm:cxn modelId="{8B45C4C7-61E4-4F91-A0DC-E99A422FFD8E}" type="presParOf" srcId="{72D4DA9F-481C-49F1-8606-350CFE02F313}" destId="{DF332F8E-4240-458E-A86A-56A5E1D5D3E6}" srcOrd="1" destOrd="0" presId="urn:microsoft.com/office/officeart/2005/8/layout/chevron1"/>
    <dgm:cxn modelId="{FF6283AF-B4D6-4C85-AFA5-08E56F0571B6}" type="presParOf" srcId="{846B800A-5DD6-497A-84B3-2E1695B44DD2}" destId="{13D05E95-0285-4965-863C-C11F40D981D3}" srcOrd="1" destOrd="0" presId="urn:microsoft.com/office/officeart/2005/8/layout/chevron1"/>
    <dgm:cxn modelId="{ADD8309B-3FE7-46C4-B9C4-6FF892ED14FE}" type="presParOf" srcId="{846B800A-5DD6-497A-84B3-2E1695B44DD2}" destId="{492A8F12-BADA-4F26-85CB-70189BDA8C17}" srcOrd="2" destOrd="0" presId="urn:microsoft.com/office/officeart/2005/8/layout/chevron1"/>
    <dgm:cxn modelId="{86FF9CAF-E666-40BA-837E-403362159F3B}" type="presParOf" srcId="{492A8F12-BADA-4F26-85CB-70189BDA8C17}" destId="{37CD4DD4-19BA-4A57-9009-8AE9A2739972}" srcOrd="0" destOrd="0" presId="urn:microsoft.com/office/officeart/2005/8/layout/chevron1"/>
    <dgm:cxn modelId="{8C7ED058-7D26-49CC-8B7D-5D0D1702CB79}" type="presParOf" srcId="{492A8F12-BADA-4F26-85CB-70189BDA8C17}" destId="{DB8CB89C-BC1E-48DA-BBE8-25F4C6B1F49C}" srcOrd="1" destOrd="0" presId="urn:microsoft.com/office/officeart/2005/8/layout/chevron1"/>
    <dgm:cxn modelId="{55DE090E-B773-4D33-83DE-A8DEE600EA86}" type="presParOf" srcId="{846B800A-5DD6-497A-84B3-2E1695B44DD2}" destId="{29AF80B4-93EF-452C-9B40-7F63A17D7AB0}" srcOrd="3" destOrd="0" presId="urn:microsoft.com/office/officeart/2005/8/layout/chevron1"/>
    <dgm:cxn modelId="{28D3D535-6682-4F2F-B07B-D929D84CDB4D}" type="presParOf" srcId="{846B800A-5DD6-497A-84B3-2E1695B44DD2}" destId="{EFFABCA4-B657-4E82-9244-2B103802C84C}" srcOrd="4" destOrd="0" presId="urn:microsoft.com/office/officeart/2005/8/layout/chevron1"/>
    <dgm:cxn modelId="{898731E7-B187-472C-9874-FB3AE62AD4AF}" type="presParOf" srcId="{EFFABCA4-B657-4E82-9244-2B103802C84C}" destId="{CA327363-F506-4DA5-B180-891FC542611A}" srcOrd="0" destOrd="0" presId="urn:microsoft.com/office/officeart/2005/8/layout/chevron1"/>
    <dgm:cxn modelId="{A249A986-29DE-4164-B25D-1531403BF3B5}" type="presParOf" srcId="{EFFABCA4-B657-4E82-9244-2B103802C84C}" destId="{D0E46F2A-9594-4784-BBAC-B8DD6E2F6906}" srcOrd="1" destOrd="0" presId="urn:microsoft.com/office/officeart/2005/8/layout/chevron1"/>
    <dgm:cxn modelId="{85DC2299-AFED-4707-9A9E-CBE7AB49BF97}" type="presParOf" srcId="{846B800A-5DD6-497A-84B3-2E1695B44DD2}" destId="{05E13378-9FF6-4660-B1CB-A17CD6C184EC}" srcOrd="5" destOrd="0" presId="urn:microsoft.com/office/officeart/2005/8/layout/chevron1"/>
    <dgm:cxn modelId="{09E96B4A-4F3C-4E3D-8104-125263CF2F1C}" type="presParOf" srcId="{846B800A-5DD6-497A-84B3-2E1695B44DD2}" destId="{2D1B80CB-5253-4B5B-88E8-06318E8A320E}" srcOrd="6" destOrd="0" presId="urn:microsoft.com/office/officeart/2005/8/layout/chevron1"/>
    <dgm:cxn modelId="{28CCF7E1-A2B7-449B-AFD7-C29ED178BDEF}" type="presParOf" srcId="{2D1B80CB-5253-4B5B-88E8-06318E8A320E}" destId="{DCE0D262-6E23-43FC-B175-6DDCC1456061}" srcOrd="0" destOrd="0" presId="urn:microsoft.com/office/officeart/2005/8/layout/chevron1"/>
    <dgm:cxn modelId="{304D2A4F-53F0-468C-A09B-B6E6DE427E18}" type="presParOf" srcId="{2D1B80CB-5253-4B5B-88E8-06318E8A320E}" destId="{C2C96310-0A10-4DA4-AA0F-BA85A83C5162}" srcOrd="1" destOrd="0" presId="urn:microsoft.com/office/officeart/2005/8/layout/chevron1"/>
    <dgm:cxn modelId="{942A43C3-753C-45F4-BB61-990B8E333C41}" type="presParOf" srcId="{846B800A-5DD6-497A-84B3-2E1695B44DD2}" destId="{3B1044CE-2AE7-4496-944C-8BF093475B2F}" srcOrd="7" destOrd="0" presId="urn:microsoft.com/office/officeart/2005/8/layout/chevron1"/>
    <dgm:cxn modelId="{D429893F-4EAA-4DE9-8F67-5E4868784DB2}" type="presParOf" srcId="{846B800A-5DD6-497A-84B3-2E1695B44DD2}" destId="{B3C0AD52-4FF5-4DFB-BF44-49765BF992EB}" srcOrd="8" destOrd="0" presId="urn:microsoft.com/office/officeart/2005/8/layout/chevron1"/>
    <dgm:cxn modelId="{86B02D39-401D-46B6-BDE6-30D1C6302431}" type="presParOf" srcId="{B3C0AD52-4FF5-4DFB-BF44-49765BF992EB}" destId="{B19663E2-9A29-418C-A616-266D9B22DBCE}" srcOrd="0" destOrd="0" presId="urn:microsoft.com/office/officeart/2005/8/layout/chevron1"/>
    <dgm:cxn modelId="{9E6C6FA5-8C52-46F7-8A3E-FB2C84306926}" type="presParOf" srcId="{B3C0AD52-4FF5-4DFB-BF44-49765BF992EB}" destId="{770C5EAF-D36A-4F79-8562-B4FFA605DFF2}" srcOrd="1"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CBC8268-C3C6-4B87-BF1B-A2AA4AB56A11}" type="doc">
      <dgm:prSet loTypeId="urn:microsoft.com/office/officeart/2005/8/layout/process2" loCatId="process" qsTypeId="urn:microsoft.com/office/officeart/2005/8/quickstyle/simple1" qsCatId="simple" csTypeId="urn:microsoft.com/office/officeart/2005/8/colors/accent1_2" csCatId="accent1" phldr="1"/>
      <dgm:spPr/>
    </dgm:pt>
    <dgm:pt modelId="{DC464364-7004-4147-842A-E480FF91CF68}">
      <dgm:prSet phldrT="[Text]"/>
      <dgm:spPr>
        <a:solidFill>
          <a:schemeClr val="accent4">
            <a:lumMod val="40000"/>
            <a:lumOff val="60000"/>
          </a:schemeClr>
        </a:solidFill>
      </dgm:spPr>
      <dgm:t>
        <a:bodyPr/>
        <a:lstStyle/>
        <a:p>
          <a:r>
            <a:rPr lang="en-US" b="1" dirty="0" smtClean="0"/>
            <a:t>Off-Peak 4.5</a:t>
          </a:r>
          <a:r>
            <a:rPr lang="en-US" b="1" dirty="0" smtClean="0">
              <a:latin typeface="Calibri"/>
            </a:rPr>
            <a:t>¢/kWh</a:t>
          </a:r>
          <a:r>
            <a:rPr lang="en-US" b="1" dirty="0" smtClean="0"/>
            <a:t> </a:t>
          </a:r>
          <a:endParaRPr lang="en-US" b="1" dirty="0"/>
        </a:p>
      </dgm:t>
    </dgm:pt>
    <dgm:pt modelId="{EB45281F-5010-4C4B-B055-24F2434268DE}" type="parTrans" cxnId="{68C1BD57-9764-4B5F-B113-19743D584DF3}">
      <dgm:prSet/>
      <dgm:spPr/>
      <dgm:t>
        <a:bodyPr/>
        <a:lstStyle/>
        <a:p>
          <a:endParaRPr lang="en-US"/>
        </a:p>
      </dgm:t>
    </dgm:pt>
    <dgm:pt modelId="{6C844DC5-1A39-4D4A-8661-9E2F736028FF}" type="sibTrans" cxnId="{68C1BD57-9764-4B5F-B113-19743D584DF3}">
      <dgm:prSet/>
      <dgm:spPr/>
      <dgm:t>
        <a:bodyPr/>
        <a:lstStyle/>
        <a:p>
          <a:endParaRPr lang="en-US" dirty="0"/>
        </a:p>
      </dgm:t>
    </dgm:pt>
    <dgm:pt modelId="{8172BB38-0FFA-4B53-B01A-00DF6C853061}">
      <dgm:prSet phldrT="[Text]"/>
      <dgm:spPr>
        <a:solidFill>
          <a:schemeClr val="accent4">
            <a:lumMod val="60000"/>
            <a:lumOff val="40000"/>
          </a:schemeClr>
        </a:solidFill>
      </dgm:spPr>
      <dgm:t>
        <a:bodyPr/>
        <a:lstStyle/>
        <a:p>
          <a:r>
            <a:rPr lang="en-US" b="1" dirty="0" smtClean="0"/>
            <a:t>Standard 11.3</a:t>
          </a:r>
          <a:r>
            <a:rPr lang="en-US" b="1" dirty="0" smtClean="0">
              <a:latin typeface="Calibri"/>
            </a:rPr>
            <a:t>¢/kWh</a:t>
          </a:r>
          <a:r>
            <a:rPr lang="en-US" b="1" dirty="0" smtClean="0"/>
            <a:t> </a:t>
          </a:r>
          <a:endParaRPr lang="en-US" b="1" dirty="0"/>
        </a:p>
      </dgm:t>
    </dgm:pt>
    <dgm:pt modelId="{263B7170-75EA-4B1D-BE86-D0BED9670F1B}" type="parTrans" cxnId="{681AB7C7-84F4-4511-AF9E-0B627EAE9E2D}">
      <dgm:prSet/>
      <dgm:spPr/>
      <dgm:t>
        <a:bodyPr/>
        <a:lstStyle/>
        <a:p>
          <a:endParaRPr lang="en-US"/>
        </a:p>
      </dgm:t>
    </dgm:pt>
    <dgm:pt modelId="{29808DDF-19B5-42D1-9B2C-CE8090EC5628}" type="sibTrans" cxnId="{681AB7C7-84F4-4511-AF9E-0B627EAE9E2D}">
      <dgm:prSet/>
      <dgm:spPr/>
      <dgm:t>
        <a:bodyPr/>
        <a:lstStyle/>
        <a:p>
          <a:endParaRPr lang="en-US" dirty="0"/>
        </a:p>
      </dgm:t>
    </dgm:pt>
    <dgm:pt modelId="{8A7E7ECD-E53A-4DED-A13E-419C8F26C656}">
      <dgm:prSet phldrT="[Text]"/>
      <dgm:spPr>
        <a:solidFill>
          <a:schemeClr val="accent4">
            <a:lumMod val="75000"/>
          </a:schemeClr>
        </a:solidFill>
      </dgm:spPr>
      <dgm:t>
        <a:bodyPr/>
        <a:lstStyle/>
        <a:p>
          <a:r>
            <a:rPr lang="en-US" b="1" dirty="0" smtClean="0"/>
            <a:t>Medium 23</a:t>
          </a:r>
          <a:r>
            <a:rPr lang="en-US" b="1" dirty="0" smtClean="0">
              <a:latin typeface="Calibri"/>
            </a:rPr>
            <a:t>¢/kWh</a:t>
          </a:r>
          <a:r>
            <a:rPr lang="en-US" b="1" dirty="0" smtClean="0"/>
            <a:t> </a:t>
          </a:r>
          <a:endParaRPr lang="en-US" b="1" dirty="0"/>
        </a:p>
      </dgm:t>
    </dgm:pt>
    <dgm:pt modelId="{678169B5-90A5-4FE3-94F7-D4C8C0C7DEFC}" type="parTrans" cxnId="{9EB55A9E-57E8-4965-B772-FD825C1F9FE3}">
      <dgm:prSet/>
      <dgm:spPr/>
      <dgm:t>
        <a:bodyPr/>
        <a:lstStyle/>
        <a:p>
          <a:endParaRPr lang="en-US"/>
        </a:p>
      </dgm:t>
    </dgm:pt>
    <dgm:pt modelId="{94AD6EC8-F8AC-4FC3-9400-D8FEDF30FD43}" type="sibTrans" cxnId="{9EB55A9E-57E8-4965-B772-FD825C1F9FE3}">
      <dgm:prSet/>
      <dgm:spPr/>
      <dgm:t>
        <a:bodyPr/>
        <a:lstStyle/>
        <a:p>
          <a:endParaRPr lang="en-US" dirty="0"/>
        </a:p>
      </dgm:t>
    </dgm:pt>
    <dgm:pt modelId="{EE38F31C-84BF-4B2D-8EDD-CB4590EFBF2F}">
      <dgm:prSet phldrT="[Text]"/>
      <dgm:spPr>
        <a:solidFill>
          <a:schemeClr val="accent4">
            <a:lumMod val="50000"/>
          </a:schemeClr>
        </a:solidFill>
      </dgm:spPr>
      <dgm:t>
        <a:bodyPr/>
        <a:lstStyle/>
        <a:p>
          <a:r>
            <a:rPr lang="en-US" b="1" dirty="0" smtClean="0"/>
            <a:t>High/critical 46</a:t>
          </a:r>
          <a:r>
            <a:rPr lang="en-US" b="1" dirty="0" smtClean="0">
              <a:latin typeface="Calibri"/>
            </a:rPr>
            <a:t>¢/kWh</a:t>
          </a:r>
          <a:r>
            <a:rPr lang="en-US" b="1" dirty="0" smtClean="0"/>
            <a:t> </a:t>
          </a:r>
          <a:endParaRPr lang="en-US" b="1" dirty="0"/>
        </a:p>
      </dgm:t>
    </dgm:pt>
    <dgm:pt modelId="{7C3DC5D7-63A0-4CB7-BEB4-DBF4DE2FACF4}" type="parTrans" cxnId="{6F28194F-EAA8-4EA3-9371-03A39CE09943}">
      <dgm:prSet/>
      <dgm:spPr/>
      <dgm:t>
        <a:bodyPr/>
        <a:lstStyle/>
        <a:p>
          <a:endParaRPr lang="en-US"/>
        </a:p>
      </dgm:t>
    </dgm:pt>
    <dgm:pt modelId="{A786DFE6-6930-4FED-95D9-7A1BCE8BC55B}" type="sibTrans" cxnId="{6F28194F-EAA8-4EA3-9371-03A39CE09943}">
      <dgm:prSet/>
      <dgm:spPr/>
      <dgm:t>
        <a:bodyPr/>
        <a:lstStyle/>
        <a:p>
          <a:endParaRPr lang="en-US"/>
        </a:p>
      </dgm:t>
    </dgm:pt>
    <dgm:pt modelId="{01F6EC9F-B4E7-4083-88BC-3A8250883542}" type="pres">
      <dgm:prSet presAssocID="{3CBC8268-C3C6-4B87-BF1B-A2AA4AB56A11}" presName="linearFlow" presStyleCnt="0">
        <dgm:presLayoutVars>
          <dgm:resizeHandles val="exact"/>
        </dgm:presLayoutVars>
      </dgm:prSet>
      <dgm:spPr/>
    </dgm:pt>
    <dgm:pt modelId="{34A75923-B14C-40B0-94C6-3709E3DAA844}" type="pres">
      <dgm:prSet presAssocID="{DC464364-7004-4147-842A-E480FF91CF68}" presName="node" presStyleLbl="node1" presStyleIdx="0" presStyleCnt="4">
        <dgm:presLayoutVars>
          <dgm:bulletEnabled val="1"/>
        </dgm:presLayoutVars>
      </dgm:prSet>
      <dgm:spPr/>
      <dgm:t>
        <a:bodyPr/>
        <a:lstStyle/>
        <a:p>
          <a:endParaRPr lang="en-US"/>
        </a:p>
      </dgm:t>
    </dgm:pt>
    <dgm:pt modelId="{E7EDAC97-B17B-4D0C-9BF7-BE85D57F1C61}" type="pres">
      <dgm:prSet presAssocID="{6C844DC5-1A39-4D4A-8661-9E2F736028FF}" presName="sibTrans" presStyleLbl="sibTrans2D1" presStyleIdx="0" presStyleCnt="3"/>
      <dgm:spPr/>
      <dgm:t>
        <a:bodyPr/>
        <a:lstStyle/>
        <a:p>
          <a:endParaRPr lang="en-US"/>
        </a:p>
      </dgm:t>
    </dgm:pt>
    <dgm:pt modelId="{7469A80A-DCDE-4CF8-BED2-217BCC9E9998}" type="pres">
      <dgm:prSet presAssocID="{6C844DC5-1A39-4D4A-8661-9E2F736028FF}" presName="connectorText" presStyleLbl="sibTrans2D1" presStyleIdx="0" presStyleCnt="3"/>
      <dgm:spPr/>
      <dgm:t>
        <a:bodyPr/>
        <a:lstStyle/>
        <a:p>
          <a:endParaRPr lang="en-US"/>
        </a:p>
      </dgm:t>
    </dgm:pt>
    <dgm:pt modelId="{5480A41C-623F-4432-A1DE-884C2A05C709}" type="pres">
      <dgm:prSet presAssocID="{8172BB38-0FFA-4B53-B01A-00DF6C853061}" presName="node" presStyleLbl="node1" presStyleIdx="1" presStyleCnt="4">
        <dgm:presLayoutVars>
          <dgm:bulletEnabled val="1"/>
        </dgm:presLayoutVars>
      </dgm:prSet>
      <dgm:spPr/>
      <dgm:t>
        <a:bodyPr/>
        <a:lstStyle/>
        <a:p>
          <a:endParaRPr lang="en-US"/>
        </a:p>
      </dgm:t>
    </dgm:pt>
    <dgm:pt modelId="{3836051E-9E37-4AFB-9EE4-49048C24DF98}" type="pres">
      <dgm:prSet presAssocID="{29808DDF-19B5-42D1-9B2C-CE8090EC5628}" presName="sibTrans" presStyleLbl="sibTrans2D1" presStyleIdx="1" presStyleCnt="3"/>
      <dgm:spPr/>
      <dgm:t>
        <a:bodyPr/>
        <a:lstStyle/>
        <a:p>
          <a:endParaRPr lang="en-US"/>
        </a:p>
      </dgm:t>
    </dgm:pt>
    <dgm:pt modelId="{8F33C277-0A81-424C-9CD8-902501551B6F}" type="pres">
      <dgm:prSet presAssocID="{29808DDF-19B5-42D1-9B2C-CE8090EC5628}" presName="connectorText" presStyleLbl="sibTrans2D1" presStyleIdx="1" presStyleCnt="3"/>
      <dgm:spPr/>
      <dgm:t>
        <a:bodyPr/>
        <a:lstStyle/>
        <a:p>
          <a:endParaRPr lang="en-US"/>
        </a:p>
      </dgm:t>
    </dgm:pt>
    <dgm:pt modelId="{B2FB3F55-9668-4076-82FD-D71AFF7BE9F9}" type="pres">
      <dgm:prSet presAssocID="{8A7E7ECD-E53A-4DED-A13E-419C8F26C656}" presName="node" presStyleLbl="node1" presStyleIdx="2" presStyleCnt="4">
        <dgm:presLayoutVars>
          <dgm:bulletEnabled val="1"/>
        </dgm:presLayoutVars>
      </dgm:prSet>
      <dgm:spPr/>
      <dgm:t>
        <a:bodyPr/>
        <a:lstStyle/>
        <a:p>
          <a:endParaRPr lang="en-US"/>
        </a:p>
      </dgm:t>
    </dgm:pt>
    <dgm:pt modelId="{1C5DFFB9-0D26-4AD6-80F9-8EA38F168DC5}" type="pres">
      <dgm:prSet presAssocID="{94AD6EC8-F8AC-4FC3-9400-D8FEDF30FD43}" presName="sibTrans" presStyleLbl="sibTrans2D1" presStyleIdx="2" presStyleCnt="3"/>
      <dgm:spPr/>
      <dgm:t>
        <a:bodyPr/>
        <a:lstStyle/>
        <a:p>
          <a:endParaRPr lang="en-US"/>
        </a:p>
      </dgm:t>
    </dgm:pt>
    <dgm:pt modelId="{3FF47670-2932-4EDE-8CCF-8EABB439152C}" type="pres">
      <dgm:prSet presAssocID="{94AD6EC8-F8AC-4FC3-9400-D8FEDF30FD43}" presName="connectorText" presStyleLbl="sibTrans2D1" presStyleIdx="2" presStyleCnt="3"/>
      <dgm:spPr/>
      <dgm:t>
        <a:bodyPr/>
        <a:lstStyle/>
        <a:p>
          <a:endParaRPr lang="en-US"/>
        </a:p>
      </dgm:t>
    </dgm:pt>
    <dgm:pt modelId="{9AD1DE4E-E053-4D0B-8BF6-39D72DBF4BCD}" type="pres">
      <dgm:prSet presAssocID="{EE38F31C-84BF-4B2D-8EDD-CB4590EFBF2F}" presName="node" presStyleLbl="node1" presStyleIdx="3" presStyleCnt="4">
        <dgm:presLayoutVars>
          <dgm:bulletEnabled val="1"/>
        </dgm:presLayoutVars>
      </dgm:prSet>
      <dgm:spPr/>
      <dgm:t>
        <a:bodyPr/>
        <a:lstStyle/>
        <a:p>
          <a:endParaRPr lang="en-US"/>
        </a:p>
      </dgm:t>
    </dgm:pt>
  </dgm:ptLst>
  <dgm:cxnLst>
    <dgm:cxn modelId="{FAC712FE-1A6E-4EB5-8F3E-B664B7CDBE41}" type="presOf" srcId="{94AD6EC8-F8AC-4FC3-9400-D8FEDF30FD43}" destId="{3FF47670-2932-4EDE-8CCF-8EABB439152C}" srcOrd="1" destOrd="0" presId="urn:microsoft.com/office/officeart/2005/8/layout/process2"/>
    <dgm:cxn modelId="{EE2AB629-4974-4AC3-BA1F-783277339EA9}" type="presOf" srcId="{6C844DC5-1A39-4D4A-8661-9E2F736028FF}" destId="{E7EDAC97-B17B-4D0C-9BF7-BE85D57F1C61}" srcOrd="0" destOrd="0" presId="urn:microsoft.com/office/officeart/2005/8/layout/process2"/>
    <dgm:cxn modelId="{1EB41658-E774-4FCE-AC37-E5E551858F7E}" type="presOf" srcId="{94AD6EC8-F8AC-4FC3-9400-D8FEDF30FD43}" destId="{1C5DFFB9-0D26-4AD6-80F9-8EA38F168DC5}" srcOrd="0" destOrd="0" presId="urn:microsoft.com/office/officeart/2005/8/layout/process2"/>
    <dgm:cxn modelId="{681AB7C7-84F4-4511-AF9E-0B627EAE9E2D}" srcId="{3CBC8268-C3C6-4B87-BF1B-A2AA4AB56A11}" destId="{8172BB38-0FFA-4B53-B01A-00DF6C853061}" srcOrd="1" destOrd="0" parTransId="{263B7170-75EA-4B1D-BE86-D0BED9670F1B}" sibTransId="{29808DDF-19B5-42D1-9B2C-CE8090EC5628}"/>
    <dgm:cxn modelId="{602D2D58-7C1E-45EF-9D28-15B0A6A0D3C8}" type="presOf" srcId="{29808DDF-19B5-42D1-9B2C-CE8090EC5628}" destId="{8F33C277-0A81-424C-9CD8-902501551B6F}" srcOrd="1" destOrd="0" presId="urn:microsoft.com/office/officeart/2005/8/layout/process2"/>
    <dgm:cxn modelId="{E4CEE83B-533F-4E8B-BF43-AFCA91DE30E2}" type="presOf" srcId="{3CBC8268-C3C6-4B87-BF1B-A2AA4AB56A11}" destId="{01F6EC9F-B4E7-4083-88BC-3A8250883542}" srcOrd="0" destOrd="0" presId="urn:microsoft.com/office/officeart/2005/8/layout/process2"/>
    <dgm:cxn modelId="{AFE76C3E-F884-4D88-807D-85B0FE6B68BD}" type="presOf" srcId="{8A7E7ECD-E53A-4DED-A13E-419C8F26C656}" destId="{B2FB3F55-9668-4076-82FD-D71AFF7BE9F9}" srcOrd="0" destOrd="0" presId="urn:microsoft.com/office/officeart/2005/8/layout/process2"/>
    <dgm:cxn modelId="{90F2AE77-996C-4BD2-9BCC-D8FD2792FC3D}" type="presOf" srcId="{EE38F31C-84BF-4B2D-8EDD-CB4590EFBF2F}" destId="{9AD1DE4E-E053-4D0B-8BF6-39D72DBF4BCD}" srcOrd="0" destOrd="0" presId="urn:microsoft.com/office/officeart/2005/8/layout/process2"/>
    <dgm:cxn modelId="{7C7CF7BF-F5E5-49B8-89B3-A7667A0C20AF}" type="presOf" srcId="{8172BB38-0FFA-4B53-B01A-00DF6C853061}" destId="{5480A41C-623F-4432-A1DE-884C2A05C709}" srcOrd="0" destOrd="0" presId="urn:microsoft.com/office/officeart/2005/8/layout/process2"/>
    <dgm:cxn modelId="{5841D97C-9970-459E-AC15-51DE9CCAA02B}" type="presOf" srcId="{6C844DC5-1A39-4D4A-8661-9E2F736028FF}" destId="{7469A80A-DCDE-4CF8-BED2-217BCC9E9998}" srcOrd="1" destOrd="0" presId="urn:microsoft.com/office/officeart/2005/8/layout/process2"/>
    <dgm:cxn modelId="{6F28194F-EAA8-4EA3-9371-03A39CE09943}" srcId="{3CBC8268-C3C6-4B87-BF1B-A2AA4AB56A11}" destId="{EE38F31C-84BF-4B2D-8EDD-CB4590EFBF2F}" srcOrd="3" destOrd="0" parTransId="{7C3DC5D7-63A0-4CB7-BEB4-DBF4DE2FACF4}" sibTransId="{A786DFE6-6930-4FED-95D9-7A1BCE8BC55B}"/>
    <dgm:cxn modelId="{68C1BD57-9764-4B5F-B113-19743D584DF3}" srcId="{3CBC8268-C3C6-4B87-BF1B-A2AA4AB56A11}" destId="{DC464364-7004-4147-842A-E480FF91CF68}" srcOrd="0" destOrd="0" parTransId="{EB45281F-5010-4C4B-B055-24F2434268DE}" sibTransId="{6C844DC5-1A39-4D4A-8661-9E2F736028FF}"/>
    <dgm:cxn modelId="{3A1570A7-2C70-4A66-8A10-3E06C256A964}" type="presOf" srcId="{29808DDF-19B5-42D1-9B2C-CE8090EC5628}" destId="{3836051E-9E37-4AFB-9EE4-49048C24DF98}" srcOrd="0" destOrd="0" presId="urn:microsoft.com/office/officeart/2005/8/layout/process2"/>
    <dgm:cxn modelId="{9EB55A9E-57E8-4965-B772-FD825C1F9FE3}" srcId="{3CBC8268-C3C6-4B87-BF1B-A2AA4AB56A11}" destId="{8A7E7ECD-E53A-4DED-A13E-419C8F26C656}" srcOrd="2" destOrd="0" parTransId="{678169B5-90A5-4FE3-94F7-D4C8C0C7DEFC}" sibTransId="{94AD6EC8-F8AC-4FC3-9400-D8FEDF30FD43}"/>
    <dgm:cxn modelId="{BFEBC11A-6438-48B7-9DAE-5220372A18B5}" type="presOf" srcId="{DC464364-7004-4147-842A-E480FF91CF68}" destId="{34A75923-B14C-40B0-94C6-3709E3DAA844}" srcOrd="0" destOrd="0" presId="urn:microsoft.com/office/officeart/2005/8/layout/process2"/>
    <dgm:cxn modelId="{3CD3D96D-37DC-41C4-9E0D-4B8E0C1E3F46}" type="presParOf" srcId="{01F6EC9F-B4E7-4083-88BC-3A8250883542}" destId="{34A75923-B14C-40B0-94C6-3709E3DAA844}" srcOrd="0" destOrd="0" presId="urn:microsoft.com/office/officeart/2005/8/layout/process2"/>
    <dgm:cxn modelId="{AAC8BCB8-4B61-47DD-BDE5-A12CA1CF0917}" type="presParOf" srcId="{01F6EC9F-B4E7-4083-88BC-3A8250883542}" destId="{E7EDAC97-B17B-4D0C-9BF7-BE85D57F1C61}" srcOrd="1" destOrd="0" presId="urn:microsoft.com/office/officeart/2005/8/layout/process2"/>
    <dgm:cxn modelId="{1B687B48-0204-496C-BFAD-9EE14BAE983F}" type="presParOf" srcId="{E7EDAC97-B17B-4D0C-9BF7-BE85D57F1C61}" destId="{7469A80A-DCDE-4CF8-BED2-217BCC9E9998}" srcOrd="0" destOrd="0" presId="urn:microsoft.com/office/officeart/2005/8/layout/process2"/>
    <dgm:cxn modelId="{E43E5965-42F9-47C6-8D1E-EB5C2B692623}" type="presParOf" srcId="{01F6EC9F-B4E7-4083-88BC-3A8250883542}" destId="{5480A41C-623F-4432-A1DE-884C2A05C709}" srcOrd="2" destOrd="0" presId="urn:microsoft.com/office/officeart/2005/8/layout/process2"/>
    <dgm:cxn modelId="{0AEB2913-1443-4947-A124-2166E122A403}" type="presParOf" srcId="{01F6EC9F-B4E7-4083-88BC-3A8250883542}" destId="{3836051E-9E37-4AFB-9EE4-49048C24DF98}" srcOrd="3" destOrd="0" presId="urn:microsoft.com/office/officeart/2005/8/layout/process2"/>
    <dgm:cxn modelId="{AD5DDD31-3F12-47E9-9ADA-C57E6EE5DDDD}" type="presParOf" srcId="{3836051E-9E37-4AFB-9EE4-49048C24DF98}" destId="{8F33C277-0A81-424C-9CD8-902501551B6F}" srcOrd="0" destOrd="0" presId="urn:microsoft.com/office/officeart/2005/8/layout/process2"/>
    <dgm:cxn modelId="{35ADD980-2484-4FAC-81CD-FA0484B513C6}" type="presParOf" srcId="{01F6EC9F-B4E7-4083-88BC-3A8250883542}" destId="{B2FB3F55-9668-4076-82FD-D71AFF7BE9F9}" srcOrd="4" destOrd="0" presId="urn:microsoft.com/office/officeart/2005/8/layout/process2"/>
    <dgm:cxn modelId="{009C5737-13A4-461D-BD6F-E4194D12B9C8}" type="presParOf" srcId="{01F6EC9F-B4E7-4083-88BC-3A8250883542}" destId="{1C5DFFB9-0D26-4AD6-80F9-8EA38F168DC5}" srcOrd="5" destOrd="0" presId="urn:microsoft.com/office/officeart/2005/8/layout/process2"/>
    <dgm:cxn modelId="{F1B7E791-C784-4E65-A203-4F3A53F297F3}" type="presParOf" srcId="{1C5DFFB9-0D26-4AD6-80F9-8EA38F168DC5}" destId="{3FF47670-2932-4EDE-8CCF-8EABB439152C}" srcOrd="0" destOrd="0" presId="urn:microsoft.com/office/officeart/2005/8/layout/process2"/>
    <dgm:cxn modelId="{304AB90C-5FEB-4F5B-9985-8E8E35158580}" type="presParOf" srcId="{01F6EC9F-B4E7-4083-88BC-3A8250883542}" destId="{9AD1DE4E-E053-4D0B-8BF6-39D72DBF4BCD}" srcOrd="6"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DADB65C-46B1-4F2B-B07F-611DEA2F18D1}" type="doc">
      <dgm:prSet loTypeId="urn:microsoft.com/office/officeart/2005/8/layout/venn1" loCatId="relationship" qsTypeId="urn:microsoft.com/office/officeart/2005/8/quickstyle/simple1" qsCatId="simple" csTypeId="urn:microsoft.com/office/officeart/2005/8/colors/accent1_2" csCatId="accent1" phldr="1"/>
      <dgm:spPr/>
    </dgm:pt>
    <dgm:pt modelId="{9B419465-FF28-42A2-9AE2-9B8CCD91FDB3}">
      <dgm:prSet phldrT="[Text]"/>
      <dgm:spPr>
        <a:solidFill>
          <a:schemeClr val="accent6">
            <a:lumMod val="40000"/>
            <a:lumOff val="60000"/>
            <a:alpha val="46000"/>
          </a:schemeClr>
        </a:solidFill>
      </dgm:spPr>
      <dgm:t>
        <a:bodyPr anchor="t"/>
        <a:lstStyle/>
        <a:p>
          <a:r>
            <a:rPr lang="en-US" b="0" dirty="0" smtClean="0">
              <a:solidFill>
                <a:schemeClr val="tx1">
                  <a:lumMod val="85000"/>
                  <a:lumOff val="15000"/>
                </a:schemeClr>
              </a:solidFill>
            </a:rPr>
            <a:t>Web Portal</a:t>
          </a:r>
          <a:endParaRPr lang="en-US" b="0" dirty="0">
            <a:solidFill>
              <a:schemeClr val="tx1">
                <a:lumMod val="85000"/>
                <a:lumOff val="15000"/>
              </a:schemeClr>
            </a:solidFill>
          </a:endParaRPr>
        </a:p>
      </dgm:t>
    </dgm:pt>
    <dgm:pt modelId="{1F6AA9AB-C872-43FC-ACDD-9D0EF946CA84}" type="parTrans" cxnId="{D205404E-EDFE-4C75-9CA8-12A8D93C7954}">
      <dgm:prSet/>
      <dgm:spPr/>
      <dgm:t>
        <a:bodyPr/>
        <a:lstStyle/>
        <a:p>
          <a:endParaRPr lang="en-US"/>
        </a:p>
      </dgm:t>
    </dgm:pt>
    <dgm:pt modelId="{37A1CAD6-5C4B-41CE-A954-23CA1F34C543}" type="sibTrans" cxnId="{D205404E-EDFE-4C75-9CA8-12A8D93C7954}">
      <dgm:prSet/>
      <dgm:spPr/>
      <dgm:t>
        <a:bodyPr/>
        <a:lstStyle/>
        <a:p>
          <a:endParaRPr lang="en-US"/>
        </a:p>
      </dgm:t>
    </dgm:pt>
    <dgm:pt modelId="{9512966A-742A-4A2B-9725-DE512AA4B4E5}">
      <dgm:prSet phldrT="[Text]"/>
      <dgm:spPr>
        <a:solidFill>
          <a:schemeClr val="accent5">
            <a:lumMod val="60000"/>
            <a:lumOff val="40000"/>
            <a:alpha val="50000"/>
          </a:schemeClr>
        </a:solidFill>
      </dgm:spPr>
      <dgm:t>
        <a:bodyPr/>
        <a:lstStyle/>
        <a:p>
          <a:r>
            <a:rPr lang="en-US" b="0" dirty="0" smtClean="0">
              <a:solidFill>
                <a:schemeClr val="tx1">
                  <a:lumMod val="85000"/>
                  <a:lumOff val="15000"/>
                </a:schemeClr>
              </a:solidFill>
            </a:rPr>
            <a:t>PCT</a:t>
          </a:r>
        </a:p>
      </dgm:t>
    </dgm:pt>
    <dgm:pt modelId="{F8B08B97-E17F-4693-BBFD-745F59FCFF97}" type="parTrans" cxnId="{8A7D184B-6F25-4DA5-9B6E-6C2290532879}">
      <dgm:prSet/>
      <dgm:spPr/>
      <dgm:t>
        <a:bodyPr/>
        <a:lstStyle/>
        <a:p>
          <a:endParaRPr lang="en-US"/>
        </a:p>
      </dgm:t>
    </dgm:pt>
    <dgm:pt modelId="{0CD6928A-35F6-411D-9081-1A38DA7EDD5F}" type="sibTrans" cxnId="{8A7D184B-6F25-4DA5-9B6E-6C2290532879}">
      <dgm:prSet/>
      <dgm:spPr/>
      <dgm:t>
        <a:bodyPr/>
        <a:lstStyle/>
        <a:p>
          <a:endParaRPr lang="en-US"/>
        </a:p>
      </dgm:t>
    </dgm:pt>
    <dgm:pt modelId="{B9FC0B86-BDCB-46AF-BFF7-403B0964F8B8}">
      <dgm:prSet phldrT="[Text]"/>
      <dgm:spPr>
        <a:solidFill>
          <a:schemeClr val="accent4">
            <a:lumMod val="40000"/>
            <a:lumOff val="60000"/>
            <a:alpha val="50000"/>
          </a:schemeClr>
        </a:solidFill>
      </dgm:spPr>
      <dgm:t>
        <a:bodyPr/>
        <a:lstStyle/>
        <a:p>
          <a:r>
            <a:rPr lang="en-US" b="0" dirty="0" smtClean="0">
              <a:solidFill>
                <a:schemeClr val="tx1">
                  <a:lumMod val="85000"/>
                  <a:lumOff val="15000"/>
                </a:schemeClr>
              </a:solidFill>
            </a:rPr>
            <a:t>VPP Rate</a:t>
          </a:r>
          <a:endParaRPr lang="en-US" b="0" dirty="0">
            <a:solidFill>
              <a:schemeClr val="tx1">
                <a:lumMod val="85000"/>
                <a:lumOff val="15000"/>
              </a:schemeClr>
            </a:solidFill>
          </a:endParaRPr>
        </a:p>
      </dgm:t>
    </dgm:pt>
    <dgm:pt modelId="{F79A6EDB-8FD5-4AA2-BF64-17F559848849}" type="parTrans" cxnId="{327AF3FD-B927-422B-B383-76931F30B8DA}">
      <dgm:prSet/>
      <dgm:spPr/>
      <dgm:t>
        <a:bodyPr/>
        <a:lstStyle/>
        <a:p>
          <a:endParaRPr lang="en-US"/>
        </a:p>
      </dgm:t>
    </dgm:pt>
    <dgm:pt modelId="{0763EC72-3594-4AAB-B102-7E54B92F822A}" type="sibTrans" cxnId="{327AF3FD-B927-422B-B383-76931F30B8DA}">
      <dgm:prSet/>
      <dgm:spPr/>
      <dgm:t>
        <a:bodyPr/>
        <a:lstStyle/>
        <a:p>
          <a:endParaRPr lang="en-US"/>
        </a:p>
      </dgm:t>
    </dgm:pt>
    <dgm:pt modelId="{4155F205-BA6B-4CD1-9A46-7D715B7F0DA6}" type="pres">
      <dgm:prSet presAssocID="{5DADB65C-46B1-4F2B-B07F-611DEA2F18D1}" presName="compositeShape" presStyleCnt="0">
        <dgm:presLayoutVars>
          <dgm:chMax val="7"/>
          <dgm:dir/>
          <dgm:resizeHandles val="exact"/>
        </dgm:presLayoutVars>
      </dgm:prSet>
      <dgm:spPr/>
    </dgm:pt>
    <dgm:pt modelId="{82CE576E-B258-47AE-8ED1-8C33A9FAED3D}" type="pres">
      <dgm:prSet presAssocID="{9B419465-FF28-42A2-9AE2-9B8CCD91FDB3}" presName="circ1" presStyleLbl="vennNode1" presStyleIdx="0" presStyleCnt="3" custLinFactNeighborY="-3217"/>
      <dgm:spPr/>
      <dgm:t>
        <a:bodyPr/>
        <a:lstStyle/>
        <a:p>
          <a:endParaRPr lang="en-US"/>
        </a:p>
      </dgm:t>
    </dgm:pt>
    <dgm:pt modelId="{D2248E03-D0BA-48C5-BB5C-D3D0EA57E681}" type="pres">
      <dgm:prSet presAssocID="{9B419465-FF28-42A2-9AE2-9B8CCD91FDB3}" presName="circ1Tx" presStyleLbl="revTx" presStyleIdx="0" presStyleCnt="0">
        <dgm:presLayoutVars>
          <dgm:chMax val="0"/>
          <dgm:chPref val="0"/>
          <dgm:bulletEnabled val="1"/>
        </dgm:presLayoutVars>
      </dgm:prSet>
      <dgm:spPr/>
      <dgm:t>
        <a:bodyPr/>
        <a:lstStyle/>
        <a:p>
          <a:endParaRPr lang="en-US"/>
        </a:p>
      </dgm:t>
    </dgm:pt>
    <dgm:pt modelId="{E234B6EA-A441-46AF-A5EA-FBCE8EF4A3A0}" type="pres">
      <dgm:prSet presAssocID="{9512966A-742A-4A2B-9725-DE512AA4B4E5}" presName="circ2" presStyleLbl="vennNode1" presStyleIdx="1" presStyleCnt="3" custLinFactNeighborX="2919" custLinFactNeighborY="950"/>
      <dgm:spPr/>
      <dgm:t>
        <a:bodyPr/>
        <a:lstStyle/>
        <a:p>
          <a:endParaRPr lang="en-US"/>
        </a:p>
      </dgm:t>
    </dgm:pt>
    <dgm:pt modelId="{50BF536F-B12C-4CAC-8154-D8D68E1D47C9}" type="pres">
      <dgm:prSet presAssocID="{9512966A-742A-4A2B-9725-DE512AA4B4E5}" presName="circ2Tx" presStyleLbl="revTx" presStyleIdx="0" presStyleCnt="0">
        <dgm:presLayoutVars>
          <dgm:chMax val="0"/>
          <dgm:chPref val="0"/>
          <dgm:bulletEnabled val="1"/>
        </dgm:presLayoutVars>
      </dgm:prSet>
      <dgm:spPr/>
      <dgm:t>
        <a:bodyPr/>
        <a:lstStyle/>
        <a:p>
          <a:endParaRPr lang="en-US"/>
        </a:p>
      </dgm:t>
    </dgm:pt>
    <dgm:pt modelId="{34113555-7162-4D86-9AF6-673564FC75D2}" type="pres">
      <dgm:prSet presAssocID="{B9FC0B86-BDCB-46AF-BFF7-403B0964F8B8}" presName="circ3" presStyleLbl="vennNode1" presStyleIdx="2" presStyleCnt="3" custLinFactNeighborX="-2919" custLinFactNeighborY="2083"/>
      <dgm:spPr/>
      <dgm:t>
        <a:bodyPr/>
        <a:lstStyle/>
        <a:p>
          <a:endParaRPr lang="en-US"/>
        </a:p>
      </dgm:t>
    </dgm:pt>
    <dgm:pt modelId="{DBBF7B94-050C-4CF1-ACD6-D523322770A5}" type="pres">
      <dgm:prSet presAssocID="{B9FC0B86-BDCB-46AF-BFF7-403B0964F8B8}" presName="circ3Tx" presStyleLbl="revTx" presStyleIdx="0" presStyleCnt="0">
        <dgm:presLayoutVars>
          <dgm:chMax val="0"/>
          <dgm:chPref val="0"/>
          <dgm:bulletEnabled val="1"/>
        </dgm:presLayoutVars>
      </dgm:prSet>
      <dgm:spPr/>
      <dgm:t>
        <a:bodyPr/>
        <a:lstStyle/>
        <a:p>
          <a:endParaRPr lang="en-US"/>
        </a:p>
      </dgm:t>
    </dgm:pt>
  </dgm:ptLst>
  <dgm:cxnLst>
    <dgm:cxn modelId="{65B55E90-D41B-4BD6-8190-BE485C53AAD6}" type="presOf" srcId="{B9FC0B86-BDCB-46AF-BFF7-403B0964F8B8}" destId="{34113555-7162-4D86-9AF6-673564FC75D2}" srcOrd="0" destOrd="0" presId="urn:microsoft.com/office/officeart/2005/8/layout/venn1"/>
    <dgm:cxn modelId="{DE5A7845-D292-414D-9470-EE960C77ADC5}" type="presOf" srcId="{B9FC0B86-BDCB-46AF-BFF7-403B0964F8B8}" destId="{DBBF7B94-050C-4CF1-ACD6-D523322770A5}" srcOrd="1" destOrd="0" presId="urn:microsoft.com/office/officeart/2005/8/layout/venn1"/>
    <dgm:cxn modelId="{E5D8C57D-4C03-42B7-9E37-7536E09DB43C}" type="presOf" srcId="{9512966A-742A-4A2B-9725-DE512AA4B4E5}" destId="{E234B6EA-A441-46AF-A5EA-FBCE8EF4A3A0}" srcOrd="0" destOrd="0" presId="urn:microsoft.com/office/officeart/2005/8/layout/venn1"/>
    <dgm:cxn modelId="{D205404E-EDFE-4C75-9CA8-12A8D93C7954}" srcId="{5DADB65C-46B1-4F2B-B07F-611DEA2F18D1}" destId="{9B419465-FF28-42A2-9AE2-9B8CCD91FDB3}" srcOrd="0" destOrd="0" parTransId="{1F6AA9AB-C872-43FC-ACDD-9D0EF946CA84}" sibTransId="{37A1CAD6-5C4B-41CE-A954-23CA1F34C543}"/>
    <dgm:cxn modelId="{8545E9BE-EEEA-4C2E-B7F8-6F134316EF3B}" type="presOf" srcId="{9B419465-FF28-42A2-9AE2-9B8CCD91FDB3}" destId="{82CE576E-B258-47AE-8ED1-8C33A9FAED3D}" srcOrd="0" destOrd="0" presId="urn:microsoft.com/office/officeart/2005/8/layout/venn1"/>
    <dgm:cxn modelId="{83F0F3FA-4AA8-4171-925A-AA7D52FD6642}" type="presOf" srcId="{9512966A-742A-4A2B-9725-DE512AA4B4E5}" destId="{50BF536F-B12C-4CAC-8154-D8D68E1D47C9}" srcOrd="1" destOrd="0" presId="urn:microsoft.com/office/officeart/2005/8/layout/venn1"/>
    <dgm:cxn modelId="{8A7D184B-6F25-4DA5-9B6E-6C2290532879}" srcId="{5DADB65C-46B1-4F2B-B07F-611DEA2F18D1}" destId="{9512966A-742A-4A2B-9725-DE512AA4B4E5}" srcOrd="1" destOrd="0" parTransId="{F8B08B97-E17F-4693-BBFD-745F59FCFF97}" sibTransId="{0CD6928A-35F6-411D-9081-1A38DA7EDD5F}"/>
    <dgm:cxn modelId="{327AF3FD-B927-422B-B383-76931F30B8DA}" srcId="{5DADB65C-46B1-4F2B-B07F-611DEA2F18D1}" destId="{B9FC0B86-BDCB-46AF-BFF7-403B0964F8B8}" srcOrd="2" destOrd="0" parTransId="{F79A6EDB-8FD5-4AA2-BF64-17F559848849}" sibTransId="{0763EC72-3594-4AAB-B102-7E54B92F822A}"/>
    <dgm:cxn modelId="{594C79CF-EC75-4419-BD09-547A248F578E}" type="presOf" srcId="{9B419465-FF28-42A2-9AE2-9B8CCD91FDB3}" destId="{D2248E03-D0BA-48C5-BB5C-D3D0EA57E681}" srcOrd="1" destOrd="0" presId="urn:microsoft.com/office/officeart/2005/8/layout/venn1"/>
    <dgm:cxn modelId="{D4634D20-4CEB-47F3-99AE-08B907BBE932}" type="presOf" srcId="{5DADB65C-46B1-4F2B-B07F-611DEA2F18D1}" destId="{4155F205-BA6B-4CD1-9A46-7D715B7F0DA6}" srcOrd="0" destOrd="0" presId="urn:microsoft.com/office/officeart/2005/8/layout/venn1"/>
    <dgm:cxn modelId="{CB65295F-1155-464F-B0AA-799598404FEE}" type="presParOf" srcId="{4155F205-BA6B-4CD1-9A46-7D715B7F0DA6}" destId="{82CE576E-B258-47AE-8ED1-8C33A9FAED3D}" srcOrd="0" destOrd="0" presId="urn:microsoft.com/office/officeart/2005/8/layout/venn1"/>
    <dgm:cxn modelId="{23AA4480-8940-432F-BD27-677EFD0ECC77}" type="presParOf" srcId="{4155F205-BA6B-4CD1-9A46-7D715B7F0DA6}" destId="{D2248E03-D0BA-48C5-BB5C-D3D0EA57E681}" srcOrd="1" destOrd="0" presId="urn:microsoft.com/office/officeart/2005/8/layout/venn1"/>
    <dgm:cxn modelId="{8738981D-0046-405D-B296-44506A509530}" type="presParOf" srcId="{4155F205-BA6B-4CD1-9A46-7D715B7F0DA6}" destId="{E234B6EA-A441-46AF-A5EA-FBCE8EF4A3A0}" srcOrd="2" destOrd="0" presId="urn:microsoft.com/office/officeart/2005/8/layout/venn1"/>
    <dgm:cxn modelId="{8479055A-A5B2-422B-8852-D7DB2DEB9625}" type="presParOf" srcId="{4155F205-BA6B-4CD1-9A46-7D715B7F0DA6}" destId="{50BF536F-B12C-4CAC-8154-D8D68E1D47C9}" srcOrd="3" destOrd="0" presId="urn:microsoft.com/office/officeart/2005/8/layout/venn1"/>
    <dgm:cxn modelId="{0131F1B1-7672-4DE9-B69F-8E814CC83065}" type="presParOf" srcId="{4155F205-BA6B-4CD1-9A46-7D715B7F0DA6}" destId="{34113555-7162-4D86-9AF6-673564FC75D2}" srcOrd="4" destOrd="0" presId="urn:microsoft.com/office/officeart/2005/8/layout/venn1"/>
    <dgm:cxn modelId="{447AB98B-689B-48BF-B849-78E568B8242D}" type="presParOf" srcId="{4155F205-BA6B-4CD1-9A46-7D715B7F0DA6}" destId="{DBBF7B94-050C-4CF1-ACD6-D523322770A5}" srcOrd="5" destOrd="0" presId="urn:microsoft.com/office/officeart/2005/8/layout/venn1"/>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9D3AC9-0DA1-4337-9DE2-B6B68A1DF814}">
      <dsp:nvSpPr>
        <dsp:cNvPr id="0" name=""/>
        <dsp:cNvSpPr/>
      </dsp:nvSpPr>
      <dsp:spPr>
        <a:xfrm>
          <a:off x="3469" y="1022743"/>
          <a:ext cx="1953404" cy="781361"/>
        </a:xfrm>
        <a:prstGeom prst="chevron">
          <a:avLst/>
        </a:prstGeom>
        <a:gradFill flip="none" rotWithShape="0">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16200000" scaled="1"/>
          <a:tileRect/>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n-US" sz="2000" b="1" kern="1200" dirty="0" smtClean="0"/>
            <a:t>Quail Creek</a:t>
          </a:r>
          <a:endParaRPr lang="en-US" sz="2000" b="1" kern="1200" dirty="0"/>
        </a:p>
      </dsp:txBody>
      <dsp:txXfrm>
        <a:off x="394150" y="1022743"/>
        <a:ext cx="1172043" cy="781361"/>
      </dsp:txXfrm>
    </dsp:sp>
    <dsp:sp modelId="{DF332F8E-4240-458E-A86A-56A5E1D5D3E6}">
      <dsp:nvSpPr>
        <dsp:cNvPr id="0" name=""/>
        <dsp:cNvSpPr/>
      </dsp:nvSpPr>
      <dsp:spPr>
        <a:xfrm>
          <a:off x="3469" y="1901775"/>
          <a:ext cx="1562723" cy="2384185"/>
        </a:xfrm>
        <a:prstGeom prst="rect">
          <a:avLst/>
        </a:prstGeom>
        <a:gradFill flip="none" rotWithShape="0">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16200000" scaled="1"/>
          <a:tileRect/>
        </a:grad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25 Customers</a:t>
          </a:r>
          <a:endParaRPr lang="en-US" sz="1600" kern="1200" dirty="0"/>
        </a:p>
        <a:p>
          <a:pPr marL="171450" lvl="1" indent="-171450" algn="l" defTabSz="711200">
            <a:lnSpc>
              <a:spcPct val="90000"/>
            </a:lnSpc>
            <a:spcBef>
              <a:spcPct val="0"/>
            </a:spcBef>
            <a:spcAft>
              <a:spcPct val="15000"/>
            </a:spcAft>
            <a:buChar char="••"/>
          </a:pPr>
          <a:r>
            <a:rPr lang="en-US" sz="1600" kern="1200" dirty="0" smtClean="0"/>
            <a:t>Acceptance</a:t>
          </a:r>
          <a:endParaRPr lang="en-US" sz="1600" kern="1200" dirty="0"/>
        </a:p>
        <a:p>
          <a:pPr marL="171450" lvl="1" indent="-171450" algn="l" defTabSz="711200">
            <a:lnSpc>
              <a:spcPct val="90000"/>
            </a:lnSpc>
            <a:spcBef>
              <a:spcPct val="0"/>
            </a:spcBef>
            <a:spcAft>
              <a:spcPct val="15000"/>
            </a:spcAft>
            <a:buChar char="••"/>
          </a:pPr>
          <a:r>
            <a:rPr lang="en-US" sz="1600" kern="1200" dirty="0" smtClean="0"/>
            <a:t>Energy Awareness</a:t>
          </a:r>
          <a:endParaRPr lang="en-US" sz="1600" kern="1200" dirty="0"/>
        </a:p>
      </dsp:txBody>
      <dsp:txXfrm>
        <a:off x="3469" y="1901775"/>
        <a:ext cx="1562723" cy="2384185"/>
      </dsp:txXfrm>
    </dsp:sp>
    <dsp:sp modelId="{37CD4DD4-19BA-4A57-9009-8AE9A2739972}">
      <dsp:nvSpPr>
        <dsp:cNvPr id="0" name=""/>
        <dsp:cNvSpPr/>
      </dsp:nvSpPr>
      <dsp:spPr>
        <a:xfrm>
          <a:off x="1740873" y="1022743"/>
          <a:ext cx="1953404" cy="781361"/>
        </a:xfrm>
        <a:prstGeom prst="chevron">
          <a:avLst/>
        </a:prstGeom>
        <a:gradFill flip="none" rotWithShape="0">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lin ang="16200000" scaled="1"/>
          <a:tileRect/>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n-US" sz="2000" b="1" kern="1200" dirty="0" smtClean="0"/>
            <a:t>2010 Study</a:t>
          </a:r>
          <a:endParaRPr lang="en-US" sz="2000" b="1" kern="1200" dirty="0"/>
        </a:p>
      </dsp:txBody>
      <dsp:txXfrm>
        <a:off x="2131554" y="1022743"/>
        <a:ext cx="1172043" cy="781361"/>
      </dsp:txXfrm>
    </dsp:sp>
    <dsp:sp modelId="{DB8CB89C-BC1E-48DA-BBE8-25F4C6B1F49C}">
      <dsp:nvSpPr>
        <dsp:cNvPr id="0" name=""/>
        <dsp:cNvSpPr/>
      </dsp:nvSpPr>
      <dsp:spPr>
        <a:xfrm>
          <a:off x="1740873" y="1901775"/>
          <a:ext cx="1562723" cy="2384185"/>
        </a:xfrm>
        <a:prstGeom prst="rect">
          <a:avLst/>
        </a:prstGeom>
        <a:gradFill flip="none" rotWithShape="0">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lin ang="16200000" scaled="1"/>
          <a:tileRect/>
        </a:grad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3,000 Customers</a:t>
          </a:r>
          <a:endParaRPr lang="en-US" sz="1600" kern="1200" dirty="0"/>
        </a:p>
        <a:p>
          <a:pPr marL="171450" lvl="1" indent="-171450" algn="l" defTabSz="711200">
            <a:lnSpc>
              <a:spcPct val="90000"/>
            </a:lnSpc>
            <a:spcBef>
              <a:spcPct val="0"/>
            </a:spcBef>
            <a:spcAft>
              <a:spcPct val="15000"/>
            </a:spcAft>
            <a:buChar char="••"/>
          </a:pPr>
          <a:r>
            <a:rPr lang="en-US" sz="1600" kern="1200" dirty="0" smtClean="0"/>
            <a:t>Reduced Peak</a:t>
          </a:r>
          <a:endParaRPr lang="en-US" sz="1600" kern="1200" dirty="0"/>
        </a:p>
        <a:p>
          <a:pPr marL="171450" lvl="1" indent="-171450" algn="l" defTabSz="711200">
            <a:lnSpc>
              <a:spcPct val="90000"/>
            </a:lnSpc>
            <a:spcBef>
              <a:spcPct val="0"/>
            </a:spcBef>
            <a:spcAft>
              <a:spcPct val="15000"/>
            </a:spcAft>
            <a:buChar char="••"/>
          </a:pPr>
          <a:r>
            <a:rPr lang="en-US" sz="1600" kern="1200" dirty="0" smtClean="0"/>
            <a:t>Segment Results</a:t>
          </a:r>
          <a:endParaRPr lang="en-US" sz="1600" kern="1200" dirty="0"/>
        </a:p>
        <a:p>
          <a:pPr marL="171450" lvl="1" indent="-171450" algn="l" defTabSz="711200">
            <a:lnSpc>
              <a:spcPct val="90000"/>
            </a:lnSpc>
            <a:spcBef>
              <a:spcPct val="0"/>
            </a:spcBef>
            <a:spcAft>
              <a:spcPct val="15000"/>
            </a:spcAft>
            <a:buChar char="••"/>
          </a:pPr>
          <a:r>
            <a:rPr lang="en-US" sz="1600" kern="1200" dirty="0" smtClean="0"/>
            <a:t>Acceptance</a:t>
          </a:r>
          <a:endParaRPr lang="en-US" sz="1600" kern="1200" dirty="0"/>
        </a:p>
        <a:p>
          <a:pPr marL="342900" lvl="2" indent="-171450" algn="l" defTabSz="711200">
            <a:lnSpc>
              <a:spcPct val="90000"/>
            </a:lnSpc>
            <a:spcBef>
              <a:spcPct val="0"/>
            </a:spcBef>
            <a:spcAft>
              <a:spcPct val="15000"/>
            </a:spcAft>
            <a:buChar char="••"/>
          </a:pPr>
          <a:r>
            <a:rPr lang="en-US" sz="1600" kern="1200" dirty="0" smtClean="0"/>
            <a:t>Technology</a:t>
          </a:r>
          <a:endParaRPr lang="en-US" sz="1600" kern="1200" dirty="0"/>
        </a:p>
        <a:p>
          <a:pPr marL="342900" lvl="2" indent="-171450" algn="l" defTabSz="711200">
            <a:lnSpc>
              <a:spcPct val="90000"/>
            </a:lnSpc>
            <a:spcBef>
              <a:spcPct val="0"/>
            </a:spcBef>
            <a:spcAft>
              <a:spcPct val="15000"/>
            </a:spcAft>
            <a:buChar char="••"/>
          </a:pPr>
          <a:r>
            <a:rPr lang="en-US" sz="1600" kern="1200" dirty="0" smtClean="0"/>
            <a:t>Dynamic Pricing</a:t>
          </a:r>
          <a:endParaRPr lang="en-US" sz="1600" kern="1200" dirty="0"/>
        </a:p>
      </dsp:txBody>
      <dsp:txXfrm>
        <a:off x="1740873" y="1901775"/>
        <a:ext cx="1562723" cy="2384185"/>
      </dsp:txXfrm>
    </dsp:sp>
    <dsp:sp modelId="{CA327363-F506-4DA5-B180-891FC542611A}">
      <dsp:nvSpPr>
        <dsp:cNvPr id="0" name=""/>
        <dsp:cNvSpPr/>
      </dsp:nvSpPr>
      <dsp:spPr>
        <a:xfrm>
          <a:off x="3478277" y="1022743"/>
          <a:ext cx="1953404" cy="781361"/>
        </a:xfrm>
        <a:prstGeom prst="chevron">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tx1"/>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accent3"/>
        </a:lnRef>
        <a:fillRef idx="2">
          <a:schemeClr val="accent3"/>
        </a:fillRef>
        <a:effectRef idx="1">
          <a:schemeClr val="accent3"/>
        </a:effectRef>
        <a:fontRef idx="minor">
          <a:schemeClr val="dk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n-US" sz="2000" b="1" kern="1200" dirty="0" smtClean="0"/>
            <a:t>2011 Study</a:t>
          </a:r>
          <a:endParaRPr lang="en-US" sz="2000" b="1" kern="1200" dirty="0"/>
        </a:p>
      </dsp:txBody>
      <dsp:txXfrm>
        <a:off x="3868958" y="1022743"/>
        <a:ext cx="1172043" cy="781361"/>
      </dsp:txXfrm>
    </dsp:sp>
    <dsp:sp modelId="{D0E46F2A-9594-4784-BBAC-B8DD6E2F6906}">
      <dsp:nvSpPr>
        <dsp:cNvPr id="0" name=""/>
        <dsp:cNvSpPr/>
      </dsp:nvSpPr>
      <dsp:spPr>
        <a:xfrm>
          <a:off x="3478277" y="1901775"/>
          <a:ext cx="1562723" cy="2384185"/>
        </a:xfrm>
        <a:prstGeom prst="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no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0" tIns="0" rIns="0" bIns="0"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6,000 Customers</a:t>
          </a:r>
          <a:endParaRPr lang="en-US" sz="1600" kern="1200" dirty="0"/>
        </a:p>
        <a:p>
          <a:pPr marL="171450" lvl="1" indent="-171450" algn="l" defTabSz="711200">
            <a:lnSpc>
              <a:spcPct val="90000"/>
            </a:lnSpc>
            <a:spcBef>
              <a:spcPct val="0"/>
            </a:spcBef>
            <a:spcAft>
              <a:spcPct val="15000"/>
            </a:spcAft>
            <a:buChar char="••"/>
          </a:pPr>
          <a:r>
            <a:rPr lang="en-US" sz="1600" kern="1200" dirty="0" smtClean="0"/>
            <a:t>Dynamic Segmentation</a:t>
          </a:r>
          <a:endParaRPr lang="en-US" sz="1600" kern="1200" dirty="0"/>
        </a:p>
        <a:p>
          <a:pPr marL="171450" lvl="1" indent="-171450" algn="l" defTabSz="711200">
            <a:lnSpc>
              <a:spcPct val="90000"/>
            </a:lnSpc>
            <a:spcBef>
              <a:spcPct val="0"/>
            </a:spcBef>
            <a:spcAft>
              <a:spcPct val="15000"/>
            </a:spcAft>
            <a:buChar char="••"/>
          </a:pPr>
          <a:r>
            <a:rPr lang="en-US" sz="1600" kern="1200" dirty="0" smtClean="0"/>
            <a:t>Commercial Results</a:t>
          </a:r>
          <a:endParaRPr lang="en-US" sz="1600" kern="1200" dirty="0"/>
        </a:p>
        <a:p>
          <a:pPr marL="171450" lvl="1" indent="-171450" algn="l" defTabSz="711200">
            <a:lnSpc>
              <a:spcPct val="90000"/>
            </a:lnSpc>
            <a:spcBef>
              <a:spcPct val="0"/>
            </a:spcBef>
            <a:spcAft>
              <a:spcPct val="15000"/>
            </a:spcAft>
            <a:buChar char="••"/>
          </a:pPr>
          <a:r>
            <a:rPr lang="en-US" sz="1600" kern="1200" dirty="0" smtClean="0"/>
            <a:t>Critical Price Results</a:t>
          </a:r>
          <a:endParaRPr lang="en-US" sz="1600" kern="1200" dirty="0"/>
        </a:p>
      </dsp:txBody>
      <dsp:txXfrm>
        <a:off x="3478277" y="1901775"/>
        <a:ext cx="1562723" cy="2384185"/>
      </dsp:txXfrm>
    </dsp:sp>
    <dsp:sp modelId="{DCE0D262-6E23-43FC-B175-6DDCC1456061}">
      <dsp:nvSpPr>
        <dsp:cNvPr id="0" name=""/>
        <dsp:cNvSpPr/>
      </dsp:nvSpPr>
      <dsp:spPr>
        <a:xfrm>
          <a:off x="5215682" y="1022743"/>
          <a:ext cx="1953404" cy="781361"/>
        </a:xfrm>
        <a:prstGeom prst="chevron">
          <a:avLst/>
        </a:prstGeom>
        <a:solidFill>
          <a:srgbClr val="FFFF99"/>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n-US" sz="2000" b="1" kern="1200" dirty="0" smtClean="0"/>
            <a:t>Deploy</a:t>
          </a:r>
        </a:p>
      </dsp:txBody>
      <dsp:txXfrm>
        <a:off x="5606363" y="1022743"/>
        <a:ext cx="1172043" cy="781361"/>
      </dsp:txXfrm>
    </dsp:sp>
    <dsp:sp modelId="{C2C96310-0A10-4DA4-AA0F-BA85A83C5162}">
      <dsp:nvSpPr>
        <dsp:cNvPr id="0" name=""/>
        <dsp:cNvSpPr/>
      </dsp:nvSpPr>
      <dsp:spPr>
        <a:xfrm>
          <a:off x="5215682" y="1901775"/>
          <a:ext cx="1562723" cy="2384185"/>
        </a:xfrm>
        <a:prstGeom prst="rect">
          <a:avLst/>
        </a:prstGeom>
        <a:solidFill>
          <a:srgbClr val="FFFF99"/>
        </a:solid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~40 K Customers</a:t>
          </a:r>
        </a:p>
        <a:p>
          <a:pPr marL="171450" lvl="1" indent="-171450" algn="l" defTabSz="711200">
            <a:lnSpc>
              <a:spcPct val="90000"/>
            </a:lnSpc>
            <a:spcBef>
              <a:spcPct val="0"/>
            </a:spcBef>
            <a:spcAft>
              <a:spcPct val="15000"/>
            </a:spcAft>
            <a:buChar char="••"/>
          </a:pPr>
          <a:r>
            <a:rPr lang="en-US" sz="1600" kern="1200" dirty="0" smtClean="0"/>
            <a:t>70 MW</a:t>
          </a:r>
        </a:p>
        <a:p>
          <a:pPr marL="171450" lvl="1" indent="-171450" algn="l" defTabSz="711200">
            <a:lnSpc>
              <a:spcPct val="90000"/>
            </a:lnSpc>
            <a:spcBef>
              <a:spcPct val="0"/>
            </a:spcBef>
            <a:spcAft>
              <a:spcPct val="15000"/>
            </a:spcAft>
            <a:buChar char="••"/>
          </a:pPr>
          <a:r>
            <a:rPr lang="en-US" sz="1600" kern="1200" dirty="0" smtClean="0"/>
            <a:t>Implement Dynamic Segmentation</a:t>
          </a:r>
        </a:p>
        <a:p>
          <a:pPr marL="171450" lvl="1" indent="-171450" algn="l" defTabSz="711200">
            <a:lnSpc>
              <a:spcPct val="90000"/>
            </a:lnSpc>
            <a:spcBef>
              <a:spcPct val="0"/>
            </a:spcBef>
            <a:spcAft>
              <a:spcPct val="15000"/>
            </a:spcAft>
            <a:buChar char="••"/>
          </a:pPr>
          <a:r>
            <a:rPr lang="en-US" sz="1600" kern="1200" dirty="0" smtClean="0"/>
            <a:t>Penetration Testing</a:t>
          </a:r>
        </a:p>
        <a:p>
          <a:pPr marL="171450" lvl="1" indent="-171450" algn="l" defTabSz="711200">
            <a:lnSpc>
              <a:spcPct val="90000"/>
            </a:lnSpc>
            <a:spcBef>
              <a:spcPct val="0"/>
            </a:spcBef>
            <a:spcAft>
              <a:spcPct val="15000"/>
            </a:spcAft>
            <a:buChar char="••"/>
          </a:pPr>
          <a:endParaRPr lang="en-US" sz="1600" kern="1200" dirty="0" smtClean="0"/>
        </a:p>
        <a:p>
          <a:pPr marL="171450" lvl="1" indent="-171450" algn="l" defTabSz="711200">
            <a:lnSpc>
              <a:spcPct val="90000"/>
            </a:lnSpc>
            <a:spcBef>
              <a:spcPct val="0"/>
            </a:spcBef>
            <a:spcAft>
              <a:spcPct val="15000"/>
            </a:spcAft>
            <a:buChar char="••"/>
          </a:pPr>
          <a:endParaRPr lang="en-US" sz="1600" kern="1200" dirty="0" smtClean="0"/>
        </a:p>
      </dsp:txBody>
      <dsp:txXfrm>
        <a:off x="5215682" y="1901775"/>
        <a:ext cx="1562723" cy="2384185"/>
      </dsp:txXfrm>
    </dsp:sp>
    <dsp:sp modelId="{B19663E2-9A29-418C-A616-266D9B22DBCE}">
      <dsp:nvSpPr>
        <dsp:cNvPr id="0" name=""/>
        <dsp:cNvSpPr/>
      </dsp:nvSpPr>
      <dsp:spPr>
        <a:xfrm>
          <a:off x="6953086" y="1022743"/>
          <a:ext cx="1953404" cy="781361"/>
        </a:xfrm>
        <a:prstGeom prst="chevron">
          <a:avLst/>
        </a:prstGeom>
        <a:solidFill>
          <a:schemeClr val="accent6">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n-US" sz="2000" b="1" kern="1200" dirty="0" smtClean="0"/>
            <a:t>Product</a:t>
          </a:r>
          <a:endParaRPr lang="en-US" sz="2000" b="1" kern="1200" dirty="0"/>
        </a:p>
      </dsp:txBody>
      <dsp:txXfrm>
        <a:off x="7343767" y="1022743"/>
        <a:ext cx="1172043" cy="781361"/>
      </dsp:txXfrm>
    </dsp:sp>
    <dsp:sp modelId="{770C5EAF-D36A-4F79-8562-B4FFA605DFF2}">
      <dsp:nvSpPr>
        <dsp:cNvPr id="0" name=""/>
        <dsp:cNvSpPr/>
      </dsp:nvSpPr>
      <dsp:spPr>
        <a:xfrm>
          <a:off x="6953086" y="1901775"/>
          <a:ext cx="1562723" cy="2384185"/>
        </a:xfrm>
        <a:prstGeom prst="rect">
          <a:avLst/>
        </a:prstGeom>
        <a:solidFill>
          <a:schemeClr val="accent6">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20% customer participation by Dec. 2014</a:t>
          </a:r>
          <a:endParaRPr lang="en-US" sz="1600" kern="1200" dirty="0"/>
        </a:p>
        <a:p>
          <a:pPr marL="171450" lvl="1" indent="-171450" algn="l" defTabSz="711200">
            <a:lnSpc>
              <a:spcPct val="90000"/>
            </a:lnSpc>
            <a:spcBef>
              <a:spcPct val="0"/>
            </a:spcBef>
            <a:spcAft>
              <a:spcPct val="15000"/>
            </a:spcAft>
            <a:buChar char="••"/>
          </a:pPr>
          <a:r>
            <a:rPr lang="en-US" sz="1600" kern="1200" dirty="0" smtClean="0"/>
            <a:t>210 MW</a:t>
          </a:r>
          <a:endParaRPr lang="en-US" sz="1600" kern="1200" dirty="0"/>
        </a:p>
        <a:p>
          <a:pPr marL="171450" lvl="1" indent="-171450" algn="l" defTabSz="711200">
            <a:lnSpc>
              <a:spcPct val="90000"/>
            </a:lnSpc>
            <a:spcBef>
              <a:spcPct val="0"/>
            </a:spcBef>
            <a:spcAft>
              <a:spcPct val="15000"/>
            </a:spcAft>
            <a:buChar char="••"/>
          </a:pPr>
          <a:r>
            <a:rPr lang="en-US" sz="1600" kern="1200" dirty="0" smtClean="0"/>
            <a:t>New Pricing Products</a:t>
          </a:r>
          <a:endParaRPr lang="en-US" sz="1600" kern="1200" dirty="0"/>
        </a:p>
        <a:p>
          <a:pPr marL="171450" lvl="1" indent="-171450" algn="l" defTabSz="711200">
            <a:lnSpc>
              <a:spcPct val="90000"/>
            </a:lnSpc>
            <a:spcBef>
              <a:spcPct val="0"/>
            </a:spcBef>
            <a:spcAft>
              <a:spcPct val="15000"/>
            </a:spcAft>
            <a:buChar char="••"/>
          </a:pPr>
          <a:r>
            <a:rPr lang="en-US" sz="1600" kern="1200" dirty="0" smtClean="0"/>
            <a:t>Value-Added Products + Services</a:t>
          </a:r>
          <a:endParaRPr lang="en-US" sz="1600" kern="1200" dirty="0"/>
        </a:p>
        <a:p>
          <a:pPr marL="171450" lvl="1" indent="-171450" algn="l" defTabSz="711200">
            <a:lnSpc>
              <a:spcPct val="90000"/>
            </a:lnSpc>
            <a:spcBef>
              <a:spcPct val="0"/>
            </a:spcBef>
            <a:spcAft>
              <a:spcPct val="15000"/>
            </a:spcAft>
            <a:buChar char="••"/>
          </a:pPr>
          <a:endParaRPr lang="en-US" sz="1600" kern="1200" dirty="0"/>
        </a:p>
      </dsp:txBody>
      <dsp:txXfrm>
        <a:off x="6953086" y="1901775"/>
        <a:ext cx="1562723" cy="23841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CC56EEE-F3AB-4D35-B335-08359B804B21}" type="datetimeFigureOut">
              <a:rPr lang="en-US" smtClean="0"/>
              <a:t>10/26/2011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02F72BD-D389-46E6-BBE1-A1FBDE5C64BE}" type="slidenum">
              <a:rPr lang="en-US" smtClean="0"/>
              <a:t>‹#›</a:t>
            </a:fld>
            <a:endParaRPr lang="en-US"/>
          </a:p>
        </p:txBody>
      </p:sp>
    </p:spTree>
    <p:extLst>
      <p:ext uri="{BB962C8B-B14F-4D97-AF65-F5344CB8AC3E}">
        <p14:creationId xmlns:p14="http://schemas.microsoft.com/office/powerpoint/2010/main" val="3178950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DC8D9B4-9849-4E4F-A237-2FAC555CECC2}" type="slidenum">
              <a:rPr lang="en-US" smtClean="0">
                <a:solidFill>
                  <a:prstClr val="black"/>
                </a:solidFill>
              </a:rPr>
              <a:pPr/>
              <a:t>1</a:t>
            </a:fld>
            <a:endParaRPr lang="en-US" dirty="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US" sz="1100" dirty="0"/>
              <a:t>Revenue and DR</a:t>
            </a:r>
          </a:p>
          <a:p>
            <a:pPr>
              <a:buNone/>
            </a:pPr>
            <a:endParaRPr lang="en-US" sz="1100" dirty="0"/>
          </a:p>
          <a:p>
            <a:pPr>
              <a:buNone/>
            </a:pPr>
            <a:r>
              <a:rPr lang="en-US" sz="1100" dirty="0"/>
              <a:t>TOU</a:t>
            </a:r>
          </a:p>
          <a:p>
            <a:pPr>
              <a:buNone/>
            </a:pPr>
            <a:r>
              <a:rPr lang="en-US" sz="1100" dirty="0"/>
              <a:t>Low Price: Revenue lost and customer inconvenience</a:t>
            </a:r>
          </a:p>
          <a:p>
            <a:pPr>
              <a:buNone/>
            </a:pPr>
            <a:r>
              <a:rPr lang="en-US" sz="1100" dirty="0"/>
              <a:t>High Price: Not enough demand reduction</a:t>
            </a:r>
          </a:p>
          <a:p>
            <a:endParaRPr lang="en-US" dirty="0"/>
          </a:p>
        </p:txBody>
      </p:sp>
      <p:sp>
        <p:nvSpPr>
          <p:cNvPr id="4" name="Slide Number Placeholder 3"/>
          <p:cNvSpPr>
            <a:spLocks noGrp="1"/>
          </p:cNvSpPr>
          <p:nvPr>
            <p:ph type="sldNum" sz="quarter" idx="10"/>
          </p:nvPr>
        </p:nvSpPr>
        <p:spPr/>
        <p:txBody>
          <a:bodyPr/>
          <a:lstStyle/>
          <a:p>
            <a:fld id="{DDC8D9B4-9849-4E4F-A237-2FAC555CECC2}" type="slidenum">
              <a:rPr lang="en-US" smtClean="0">
                <a:solidFill>
                  <a:prstClr val="black"/>
                </a:solidFill>
              </a:rPr>
              <a:pPr/>
              <a:t>10</a:t>
            </a:fld>
            <a:endParaRPr lang="en-US" dirty="0">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dirty="0"/>
              <a:t>IHD is a potential future product for energy efficiency</a:t>
            </a:r>
          </a:p>
          <a:p>
            <a:pPr marL="285734" indent="-285734">
              <a:buFont typeface="Arial" pitchFamily="34" charset="0"/>
              <a:buChar char="•"/>
            </a:pPr>
            <a:r>
              <a:rPr lang="en-US" sz="1100" dirty="0"/>
              <a:t>PCT provides greatest demand reduction during peak periods.</a:t>
            </a:r>
          </a:p>
          <a:p>
            <a:pPr marL="576231" lvl="1" indent="-285734">
              <a:buFont typeface="Arial" pitchFamily="34" charset="0"/>
              <a:buChar char="•"/>
            </a:pPr>
            <a:r>
              <a:rPr lang="en-US" sz="1100" dirty="0"/>
              <a:t>Automatic price response</a:t>
            </a:r>
          </a:p>
          <a:p>
            <a:pPr marL="576231" lvl="1" indent="-285734">
              <a:buFont typeface="Arial" pitchFamily="34" charset="0"/>
              <a:buChar char="•"/>
            </a:pPr>
            <a:r>
              <a:rPr lang="en-US" sz="1100" dirty="0"/>
              <a:t>Reliable hardware</a:t>
            </a:r>
          </a:p>
          <a:p>
            <a:pPr marL="576231" lvl="1" indent="-285734">
              <a:buFont typeface="Arial" pitchFamily="34" charset="0"/>
              <a:buChar char="•"/>
            </a:pPr>
            <a:r>
              <a:rPr lang="en-US" sz="1100" dirty="0"/>
              <a:t>Durable good</a:t>
            </a:r>
          </a:p>
          <a:p>
            <a:pPr marL="285734" indent="-285734">
              <a:buFont typeface="Arial" pitchFamily="34" charset="0"/>
              <a:buChar char="•"/>
            </a:pPr>
            <a:r>
              <a:rPr lang="en-US" sz="1100" dirty="0"/>
              <a:t>Variable Peak Pricing drives load shifting</a:t>
            </a:r>
          </a:p>
          <a:p>
            <a:pPr marL="576231" lvl="1" indent="-285734">
              <a:buFont typeface="Arial" pitchFamily="34" charset="0"/>
              <a:buChar char="•"/>
            </a:pPr>
            <a:r>
              <a:rPr lang="en-US" sz="1100" dirty="0"/>
              <a:t>Price matched with cost to serve</a:t>
            </a:r>
          </a:p>
          <a:p>
            <a:pPr marL="576231" lvl="1" indent="-285734">
              <a:buFont typeface="Arial" pitchFamily="34" charset="0"/>
              <a:buChar char="•"/>
            </a:pPr>
            <a:r>
              <a:rPr lang="en-US" sz="1100" dirty="0"/>
              <a:t>Requires high degree of customer education</a:t>
            </a:r>
          </a:p>
          <a:p>
            <a:pPr marL="576231" lvl="1" indent="-285734">
              <a:buFont typeface="Arial" pitchFamily="34" charset="0"/>
              <a:buChar char="•"/>
            </a:pPr>
            <a:r>
              <a:rPr lang="en-US" sz="1100" dirty="0"/>
              <a:t>Unknown sustainability</a:t>
            </a:r>
          </a:p>
          <a:p>
            <a:pPr marL="576231" lvl="1" indent="-285734">
              <a:buFont typeface="Arial" pitchFamily="34" charset="0"/>
              <a:buChar char="•"/>
            </a:pPr>
            <a:r>
              <a:rPr lang="en-US" sz="1100" dirty="0"/>
              <a:t>Encourages customer engagement</a:t>
            </a:r>
          </a:p>
          <a:p>
            <a:pPr marL="285734" indent="-285734">
              <a:buFont typeface="Arial" pitchFamily="34" charset="0"/>
              <a:buChar char="•"/>
            </a:pPr>
            <a:r>
              <a:rPr lang="en-US" sz="1100" dirty="0"/>
              <a:t>myOGEpower</a:t>
            </a:r>
          </a:p>
          <a:p>
            <a:pPr marL="576231" lvl="1" indent="-285734">
              <a:buFont typeface="Arial" pitchFamily="34" charset="0"/>
              <a:buChar char="•"/>
            </a:pPr>
            <a:r>
              <a:rPr lang="en-US" sz="1100" dirty="0"/>
              <a:t>Gateway product (relationship changer)</a:t>
            </a:r>
          </a:p>
          <a:p>
            <a:pPr marL="576231" lvl="1" indent="-285734">
              <a:buFont typeface="Arial" pitchFamily="34" charset="0"/>
              <a:buChar char="•"/>
            </a:pPr>
            <a:r>
              <a:rPr lang="en-US" sz="1100" dirty="0"/>
              <a:t>Rate comparisons with “what-if” scenarios</a:t>
            </a:r>
          </a:p>
          <a:p>
            <a:endParaRPr lang="en-US" dirty="0"/>
          </a:p>
        </p:txBody>
      </p:sp>
      <p:sp>
        <p:nvSpPr>
          <p:cNvPr id="4" name="Slide Number Placeholder 3"/>
          <p:cNvSpPr>
            <a:spLocks noGrp="1"/>
          </p:cNvSpPr>
          <p:nvPr>
            <p:ph type="sldNum" sz="quarter" idx="10"/>
          </p:nvPr>
        </p:nvSpPr>
        <p:spPr/>
        <p:txBody>
          <a:bodyPr/>
          <a:lstStyle/>
          <a:p>
            <a:fld id="{DDC8D9B4-9849-4E4F-A237-2FAC555CECC2}" type="slidenum">
              <a:rPr lang="en-US" smtClean="0">
                <a:solidFill>
                  <a:prstClr val="black"/>
                </a:solidFill>
              </a:rPr>
              <a:pPr/>
              <a:t>11</a:t>
            </a:fld>
            <a:endParaRPr lang="en-US" dirty="0">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How this works with finaces… Before we get into finances, let’s look at the</a:t>
            </a:r>
            <a:r>
              <a:rPr lang="en-US" baseline="0" dirty="0" smtClean="0"/>
              <a:t> High-Level Summary</a:t>
            </a:r>
            <a:endParaRPr lang="en-US" dirty="0"/>
          </a:p>
        </p:txBody>
      </p:sp>
      <p:sp>
        <p:nvSpPr>
          <p:cNvPr id="4" name="Slide Number Placeholder 3"/>
          <p:cNvSpPr>
            <a:spLocks noGrp="1"/>
          </p:cNvSpPr>
          <p:nvPr>
            <p:ph type="sldNum" sz="quarter" idx="10"/>
          </p:nvPr>
        </p:nvSpPr>
        <p:spPr/>
        <p:txBody>
          <a:bodyPr/>
          <a:lstStyle/>
          <a:p>
            <a:fld id="{DDC8D9B4-9849-4E4F-A237-2FAC555CECC2}" type="slidenum">
              <a:rPr lang="en-US" smtClean="0">
                <a:solidFill>
                  <a:prstClr val="black"/>
                </a:solidFill>
              </a:rPr>
              <a:pPr/>
              <a:t>12</a:t>
            </a:fld>
            <a:endParaRPr lang="en-US" dirty="0">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(Altered animations)</a:t>
            </a:r>
            <a:endParaRPr lang="en-US" dirty="0"/>
          </a:p>
        </p:txBody>
      </p:sp>
      <p:sp>
        <p:nvSpPr>
          <p:cNvPr id="4" name="Slide Number Placeholder 3"/>
          <p:cNvSpPr>
            <a:spLocks noGrp="1"/>
          </p:cNvSpPr>
          <p:nvPr>
            <p:ph type="sldNum" sz="quarter" idx="10"/>
          </p:nvPr>
        </p:nvSpPr>
        <p:spPr/>
        <p:txBody>
          <a:bodyPr/>
          <a:lstStyle/>
          <a:p>
            <a:fld id="{DDC8D9B4-9849-4E4F-A237-2FAC555CECC2}" type="slidenum">
              <a:rPr lang="en-US" smtClean="0">
                <a:solidFill>
                  <a:prstClr val="black"/>
                </a:solidFill>
              </a:rPr>
              <a:pPr/>
              <a:t>13</a:t>
            </a:fld>
            <a:endParaRPr lang="en-US" dirty="0">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r>
              <a:rPr lang="en-US" sz="1100" dirty="0"/>
              <a:t>Partner / Vendor RFI Summary (</a:t>
            </a:r>
          </a:p>
          <a:p>
            <a:r>
              <a:rPr lang="en-US" sz="1100" dirty="0"/>
              <a:t>May get a lot of questions on “how”</a:t>
            </a:r>
          </a:p>
        </p:txBody>
      </p:sp>
      <p:sp>
        <p:nvSpPr>
          <p:cNvPr id="4" name="Slide Number Placeholder 3"/>
          <p:cNvSpPr>
            <a:spLocks noGrp="1"/>
          </p:cNvSpPr>
          <p:nvPr>
            <p:ph type="sldNum" sz="quarter" idx="10"/>
          </p:nvPr>
        </p:nvSpPr>
        <p:spPr/>
        <p:txBody>
          <a:bodyPr/>
          <a:lstStyle/>
          <a:p>
            <a:fld id="{DDC8D9B4-9849-4E4F-A237-2FAC555CECC2}"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24002423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DC8D9B4-9849-4E4F-A237-2FAC555CECC2}" type="slidenum">
              <a:rPr lang="en-US" smtClean="0">
                <a:solidFill>
                  <a:prstClr val="black"/>
                </a:solidFill>
              </a:rPr>
              <a:pPr/>
              <a:t>15</a:t>
            </a:fld>
            <a:endParaRPr lang="en-US" dirty="0">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t>DELETE (?)</a:t>
            </a:r>
          </a:p>
          <a:p>
            <a:r>
              <a:rPr lang="en-US" sz="1100" dirty="0"/>
              <a:t>Highlight IHDs, then PCTs</a:t>
            </a:r>
          </a:p>
          <a:p>
            <a:r>
              <a:rPr lang="en-US" sz="1100" dirty="0"/>
              <a:t>What are units?</a:t>
            </a:r>
          </a:p>
          <a:p>
            <a:r>
              <a:rPr lang="en-US" sz="1100" dirty="0"/>
              <a:t>Delete overall</a:t>
            </a:r>
          </a:p>
          <a:p>
            <a:r>
              <a:rPr lang="en-US" sz="1100" b="1" dirty="0"/>
              <a:t>Copy of Slide including Off-Peak Consumption</a:t>
            </a:r>
          </a:p>
          <a:p>
            <a:r>
              <a:rPr lang="en-US" sz="1100" dirty="0"/>
              <a:t>Much greater on peak reduction with a PCT than a IHD</a:t>
            </a:r>
          </a:p>
          <a:p>
            <a:pPr marL="114294" indent="-114294" defTabSz="914350">
              <a:buFont typeface="Arial" pitchFamily="34" charset="0"/>
              <a:buChar char="•"/>
              <a:defRPr/>
            </a:pPr>
            <a:r>
              <a:rPr lang="en-US" sz="1100" dirty="0"/>
              <a:t>PCT drives shifting, ~$317 per kW</a:t>
            </a:r>
          </a:p>
          <a:p>
            <a:pPr marL="114294" indent="-114294" defTabSz="914350">
              <a:buFont typeface="Arial" pitchFamily="34" charset="0"/>
              <a:buChar char="•"/>
              <a:defRPr/>
            </a:pPr>
            <a:r>
              <a:rPr lang="en-US" sz="1100" dirty="0"/>
              <a:t>IHD drives conserving = revenue erosion, ~$730 per kW</a:t>
            </a:r>
          </a:p>
          <a:p>
            <a:pPr marL="114294" indent="-114294" defTabSz="914350">
              <a:buFont typeface="Arial" pitchFamily="34" charset="0"/>
              <a:buChar char="•"/>
              <a:defRPr/>
            </a:pPr>
            <a:r>
              <a:rPr lang="en-US" sz="1100" dirty="0"/>
              <a:t>PCT and IHD cost about the same, but results are significantly different.</a:t>
            </a:r>
          </a:p>
          <a:p>
            <a:pPr marL="114294" indent="-114294" defTabSz="914350">
              <a:buFont typeface="Arial" pitchFamily="34" charset="0"/>
              <a:buChar char="•"/>
              <a:defRPr/>
            </a:pPr>
            <a:endParaRPr lang="en-US" dirty="0" smtClean="0"/>
          </a:p>
          <a:p>
            <a:pPr marL="114294" indent="-114294" defTabSz="914350">
              <a:buFont typeface="Arial" pitchFamily="34" charset="0"/>
              <a:buChar char="•"/>
              <a:defRPr/>
            </a:pPr>
            <a:endParaRPr lang="en-US" dirty="0" smtClean="0"/>
          </a:p>
        </p:txBody>
      </p:sp>
      <p:sp>
        <p:nvSpPr>
          <p:cNvPr id="4" name="Slide Number Placeholder 3"/>
          <p:cNvSpPr>
            <a:spLocks noGrp="1"/>
          </p:cNvSpPr>
          <p:nvPr>
            <p:ph type="sldNum" sz="quarter" idx="10"/>
          </p:nvPr>
        </p:nvSpPr>
        <p:spPr/>
        <p:txBody>
          <a:bodyPr/>
          <a:lstStyle/>
          <a:p>
            <a:fld id="{DDC8D9B4-9849-4E4F-A237-2FAC555CECC2}" type="slidenum">
              <a:rPr lang="en-US" smtClean="0">
                <a:solidFill>
                  <a:prstClr val="black"/>
                </a:solidFill>
              </a:rPr>
              <a:pPr/>
              <a:t>16</a:t>
            </a:fld>
            <a:endParaRPr lang="en-US" dirty="0">
              <a:solidFill>
                <a:prstClr val="black"/>
              </a:solidFill>
            </a:endParaRPr>
          </a:p>
        </p:txBody>
      </p:sp>
    </p:spTree>
    <p:extLst>
      <p:ext uri="{BB962C8B-B14F-4D97-AF65-F5344CB8AC3E}">
        <p14:creationId xmlns:p14="http://schemas.microsoft.com/office/powerpoint/2010/main" val="19108937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2F72BD-D389-46E6-BBE1-A1FBDE5C64BE}" type="slidenum">
              <a:rPr lang="en-US" smtClean="0"/>
              <a:t>17</a:t>
            </a:fld>
            <a:endParaRPr lang="en-US"/>
          </a:p>
        </p:txBody>
      </p:sp>
    </p:spTree>
    <p:extLst>
      <p:ext uri="{BB962C8B-B14F-4D97-AF65-F5344CB8AC3E}">
        <p14:creationId xmlns:p14="http://schemas.microsoft.com/office/powerpoint/2010/main" val="15080061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Move to appendix</a:t>
            </a:r>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ヒラギノ角ゴ Pro W3"/>
                <a:cs typeface="ヒラギノ角ゴ Pro W3"/>
              </a:defRPr>
            </a:lvl1pPr>
            <a:lvl2pPr marL="757024" indent="-291163" eaLnBrk="0" hangingPunct="0">
              <a:defRPr>
                <a:solidFill>
                  <a:schemeClr val="tx1"/>
                </a:solidFill>
                <a:latin typeface="Arial" pitchFamily="34" charset="0"/>
                <a:ea typeface="ヒラギノ角ゴ Pro W3"/>
                <a:cs typeface="ヒラギノ角ゴ Pro W3"/>
              </a:defRPr>
            </a:lvl2pPr>
            <a:lvl3pPr marL="1164653" indent="-232930" eaLnBrk="0" hangingPunct="0">
              <a:defRPr>
                <a:solidFill>
                  <a:schemeClr val="tx1"/>
                </a:solidFill>
                <a:latin typeface="Arial" pitchFamily="34" charset="0"/>
                <a:ea typeface="ヒラギノ角ゴ Pro W3"/>
                <a:cs typeface="ヒラギノ角ゴ Pro W3"/>
              </a:defRPr>
            </a:lvl3pPr>
            <a:lvl4pPr marL="1630514" indent="-232930" eaLnBrk="0" hangingPunct="0">
              <a:defRPr>
                <a:solidFill>
                  <a:schemeClr val="tx1"/>
                </a:solidFill>
                <a:latin typeface="Arial" pitchFamily="34" charset="0"/>
                <a:ea typeface="ヒラギノ角ゴ Pro W3"/>
                <a:cs typeface="ヒラギノ角ゴ Pro W3"/>
              </a:defRPr>
            </a:lvl4pPr>
            <a:lvl5pPr marL="2096375" indent="-232930" eaLnBrk="0" hangingPunct="0">
              <a:defRPr>
                <a:solidFill>
                  <a:schemeClr val="tx1"/>
                </a:solidFill>
                <a:latin typeface="Arial" pitchFamily="34" charset="0"/>
                <a:ea typeface="ヒラギノ角ゴ Pro W3"/>
                <a:cs typeface="ヒラギノ角ゴ Pro W3"/>
              </a:defRPr>
            </a:lvl5pPr>
            <a:lvl6pPr marL="2562236" indent="-232930" defTabSz="465861"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3028096" indent="-232930" defTabSz="465861"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93957" indent="-232930" defTabSz="465861"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959819" indent="-232930" defTabSz="465861"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4ECCC0F4-B73A-44AB-A461-75E53CDE1225}" type="slidenum">
              <a:rPr lang="en-US" smtClean="0">
                <a:solidFill>
                  <a:prstClr val="black"/>
                </a:solidFill>
              </a:rPr>
              <a:pPr eaLnBrk="1" hangingPunct="1"/>
              <a:t>18</a:t>
            </a:fld>
            <a:endParaRPr lang="en-US" dirty="0" smtClean="0">
              <a:solidFill>
                <a:prstClr val="black"/>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Move to appendix</a:t>
            </a:r>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ヒラギノ角ゴ Pro W3"/>
                <a:cs typeface="ヒラギノ角ゴ Pro W3"/>
              </a:defRPr>
            </a:lvl1pPr>
            <a:lvl2pPr marL="757024" indent="-291163" eaLnBrk="0" hangingPunct="0">
              <a:defRPr>
                <a:solidFill>
                  <a:schemeClr val="tx1"/>
                </a:solidFill>
                <a:latin typeface="Arial" pitchFamily="34" charset="0"/>
                <a:ea typeface="ヒラギノ角ゴ Pro W3"/>
                <a:cs typeface="ヒラギノ角ゴ Pro W3"/>
              </a:defRPr>
            </a:lvl2pPr>
            <a:lvl3pPr marL="1164653" indent="-232930" eaLnBrk="0" hangingPunct="0">
              <a:defRPr>
                <a:solidFill>
                  <a:schemeClr val="tx1"/>
                </a:solidFill>
                <a:latin typeface="Arial" pitchFamily="34" charset="0"/>
                <a:ea typeface="ヒラギノ角ゴ Pro W3"/>
                <a:cs typeface="ヒラギノ角ゴ Pro W3"/>
              </a:defRPr>
            </a:lvl3pPr>
            <a:lvl4pPr marL="1630514" indent="-232930" eaLnBrk="0" hangingPunct="0">
              <a:defRPr>
                <a:solidFill>
                  <a:schemeClr val="tx1"/>
                </a:solidFill>
                <a:latin typeface="Arial" pitchFamily="34" charset="0"/>
                <a:ea typeface="ヒラギノ角ゴ Pro W3"/>
                <a:cs typeface="ヒラギノ角ゴ Pro W3"/>
              </a:defRPr>
            </a:lvl4pPr>
            <a:lvl5pPr marL="2096375" indent="-232930" eaLnBrk="0" hangingPunct="0">
              <a:defRPr>
                <a:solidFill>
                  <a:schemeClr val="tx1"/>
                </a:solidFill>
                <a:latin typeface="Arial" pitchFamily="34" charset="0"/>
                <a:ea typeface="ヒラギノ角ゴ Pro W3"/>
                <a:cs typeface="ヒラギノ角ゴ Pro W3"/>
              </a:defRPr>
            </a:lvl5pPr>
            <a:lvl6pPr marL="2562236" indent="-232930" defTabSz="465861"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3028096" indent="-232930" defTabSz="465861"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93957" indent="-232930" defTabSz="465861"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959819" indent="-232930" defTabSz="465861"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6E2E38D3-6C77-4B28-9D19-23D824F573B2}" type="slidenum">
              <a:rPr lang="en-US" smtClean="0">
                <a:solidFill>
                  <a:prstClr val="black"/>
                </a:solidFill>
              </a:rPr>
              <a:pPr eaLnBrk="1" hangingPunct="1"/>
              <a:t>19</a:t>
            </a:fld>
            <a:endParaRPr lang="en-US" dirty="0" smtClean="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Tell a story using the Agenda</a:t>
            </a:r>
          </a:p>
          <a:p>
            <a:pPr lvl="1"/>
            <a:r>
              <a:rPr lang="en-CA" dirty="0"/>
              <a:t>We are OG&amp;E</a:t>
            </a:r>
          </a:p>
          <a:p>
            <a:pPr lvl="1"/>
            <a:r>
              <a:rPr lang="en-CA" dirty="0"/>
              <a:t>We need to use DR to meet load- resource balance</a:t>
            </a:r>
          </a:p>
          <a:p>
            <a:pPr lvl="1"/>
            <a:r>
              <a:rPr lang="en-CA" dirty="0"/>
              <a:t>Project Description</a:t>
            </a:r>
          </a:p>
          <a:p>
            <a:pPr lvl="1"/>
            <a:r>
              <a:rPr lang="en-CA" dirty="0"/>
              <a:t>Pilot results</a:t>
            </a:r>
          </a:p>
          <a:p>
            <a:pPr lvl="1"/>
            <a:r>
              <a:rPr lang="en-CA" dirty="0"/>
              <a:t>What we will do</a:t>
            </a:r>
          </a:p>
          <a:p>
            <a:pPr lvl="0"/>
            <a:endParaRPr lang="en-CA" dirty="0"/>
          </a:p>
        </p:txBody>
      </p:sp>
      <p:sp>
        <p:nvSpPr>
          <p:cNvPr id="4" name="Slide Number Placeholder 3"/>
          <p:cNvSpPr>
            <a:spLocks noGrp="1"/>
          </p:cNvSpPr>
          <p:nvPr>
            <p:ph type="sldNum" sz="quarter" idx="10"/>
          </p:nvPr>
        </p:nvSpPr>
        <p:spPr/>
        <p:txBody>
          <a:bodyPr/>
          <a:lstStyle/>
          <a:p>
            <a:fld id="{DDC8D9B4-9849-4E4F-A237-2FAC555CECC2}" type="slidenum">
              <a:rPr lang="en-US" smtClean="0">
                <a:solidFill>
                  <a:prstClr val="black"/>
                </a:solidFill>
              </a:rPr>
              <a:pPr/>
              <a:t>2</a:t>
            </a:fld>
            <a:endParaRPr lang="en-US" dirty="0">
              <a:solidFill>
                <a:prstClr val="black"/>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2F72BD-D389-46E6-BBE1-A1FBDE5C64BE}" type="slidenum">
              <a:rPr lang="en-US" smtClean="0"/>
              <a:t>20</a:t>
            </a:fld>
            <a:endParaRPr lang="en-US"/>
          </a:p>
        </p:txBody>
      </p:sp>
    </p:spTree>
    <p:extLst>
      <p:ext uri="{BB962C8B-B14F-4D97-AF65-F5344CB8AC3E}">
        <p14:creationId xmlns:p14="http://schemas.microsoft.com/office/powerpoint/2010/main" val="20693550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2F72BD-D389-46E6-BBE1-A1FBDE5C64BE}" type="slidenum">
              <a:rPr lang="en-US" smtClean="0"/>
              <a:t>21</a:t>
            </a:fld>
            <a:endParaRPr lang="en-US"/>
          </a:p>
        </p:txBody>
      </p:sp>
    </p:spTree>
    <p:extLst>
      <p:ext uri="{BB962C8B-B14F-4D97-AF65-F5344CB8AC3E}">
        <p14:creationId xmlns:p14="http://schemas.microsoft.com/office/powerpoint/2010/main" val="23767806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Fix map dimensions.</a:t>
            </a:r>
          </a:p>
          <a:p>
            <a:pPr eaLnBrk="1" hangingPunct="1">
              <a:spcBef>
                <a:spcPct val="0"/>
              </a:spcBef>
            </a:pPr>
            <a:r>
              <a:rPr lang="en-US" dirty="0" smtClean="0"/>
              <a:t>Enlarged text</a:t>
            </a:r>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ヒラギノ角ゴ Pro W3"/>
                <a:cs typeface="ヒラギノ角ゴ Pro W3"/>
              </a:defRPr>
            </a:lvl1pPr>
            <a:lvl2pPr marL="757024" indent="-291163" eaLnBrk="0" hangingPunct="0">
              <a:defRPr>
                <a:solidFill>
                  <a:schemeClr val="tx1"/>
                </a:solidFill>
                <a:latin typeface="Arial" pitchFamily="34" charset="0"/>
                <a:ea typeface="ヒラギノ角ゴ Pro W3"/>
                <a:cs typeface="ヒラギノ角ゴ Pro W3"/>
              </a:defRPr>
            </a:lvl2pPr>
            <a:lvl3pPr marL="1164653" indent="-232930" eaLnBrk="0" hangingPunct="0">
              <a:defRPr>
                <a:solidFill>
                  <a:schemeClr val="tx1"/>
                </a:solidFill>
                <a:latin typeface="Arial" pitchFamily="34" charset="0"/>
                <a:ea typeface="ヒラギノ角ゴ Pro W3"/>
                <a:cs typeface="ヒラギノ角ゴ Pro W3"/>
              </a:defRPr>
            </a:lvl3pPr>
            <a:lvl4pPr marL="1630514" indent="-232930" eaLnBrk="0" hangingPunct="0">
              <a:defRPr>
                <a:solidFill>
                  <a:schemeClr val="tx1"/>
                </a:solidFill>
                <a:latin typeface="Arial" pitchFamily="34" charset="0"/>
                <a:ea typeface="ヒラギノ角ゴ Pro W3"/>
                <a:cs typeface="ヒラギノ角ゴ Pro W3"/>
              </a:defRPr>
            </a:lvl4pPr>
            <a:lvl5pPr marL="2096375" indent="-232930" eaLnBrk="0" hangingPunct="0">
              <a:defRPr>
                <a:solidFill>
                  <a:schemeClr val="tx1"/>
                </a:solidFill>
                <a:latin typeface="Arial" pitchFamily="34" charset="0"/>
                <a:ea typeface="ヒラギノ角ゴ Pro W3"/>
                <a:cs typeface="ヒラギノ角ゴ Pro W3"/>
              </a:defRPr>
            </a:lvl5pPr>
            <a:lvl6pPr marL="2562236" indent="-232930" defTabSz="465861"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3028096" indent="-232930" defTabSz="465861"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93957" indent="-232930" defTabSz="465861"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959819" indent="-232930" defTabSz="465861"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D415C110-7F40-442F-AEDF-A67F0581EC8F}" type="slidenum">
              <a:rPr lang="en-US" smtClean="0">
                <a:solidFill>
                  <a:prstClr val="black"/>
                </a:solidFill>
              </a:rPr>
              <a:pPr eaLnBrk="1" hangingPunct="1"/>
              <a:t>3</a:t>
            </a:fld>
            <a:endParaRPr lang="en-US" dirty="0" smtClean="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1">
              <a:spcBef>
                <a:spcPct val="0"/>
              </a:spcBef>
            </a:pPr>
            <a:r>
              <a:rPr lang="en-US" sz="2400" dirty="0">
                <a:solidFill>
                  <a:srgbClr val="000001"/>
                </a:solidFill>
                <a:latin typeface="Trebuchet MS" pitchFamily="34" charset="0"/>
                <a:cs typeface="Arial" pitchFamily="34" charset="0"/>
                <a:sym typeface="Univers 55"/>
              </a:rPr>
              <a:t>Reduce peak demand to the extent that OG&amp;E will avoid building a new 165 MW peaking unit in 2015 and a second 165 MW peaking unit in 2016</a:t>
            </a:r>
          </a:p>
          <a:p>
            <a:pPr marL="0" lvl="1">
              <a:spcBef>
                <a:spcPct val="0"/>
              </a:spcBef>
            </a:pPr>
            <a:r>
              <a:rPr lang="en-US" sz="2400" dirty="0">
                <a:solidFill>
                  <a:srgbClr val="000001"/>
                </a:solidFill>
                <a:latin typeface="Trebuchet MS" pitchFamily="34" charset="0"/>
                <a:cs typeface="Arial" pitchFamily="34" charset="0"/>
                <a:sym typeface="Univers 55"/>
              </a:rPr>
              <a:t>(Deleted all animations)</a:t>
            </a:r>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ヒラギノ角ゴ Pro W3"/>
                <a:cs typeface="ヒラギノ角ゴ Pro W3"/>
              </a:defRPr>
            </a:lvl1pPr>
            <a:lvl2pPr marL="757024" indent="-291163" eaLnBrk="0" hangingPunct="0">
              <a:defRPr>
                <a:solidFill>
                  <a:schemeClr val="tx1"/>
                </a:solidFill>
                <a:latin typeface="Arial" pitchFamily="34" charset="0"/>
                <a:ea typeface="ヒラギノ角ゴ Pro W3"/>
                <a:cs typeface="ヒラギノ角ゴ Pro W3"/>
              </a:defRPr>
            </a:lvl2pPr>
            <a:lvl3pPr marL="1164653" indent="-232930" eaLnBrk="0" hangingPunct="0">
              <a:defRPr>
                <a:solidFill>
                  <a:schemeClr val="tx1"/>
                </a:solidFill>
                <a:latin typeface="Arial" pitchFamily="34" charset="0"/>
                <a:ea typeface="ヒラギノ角ゴ Pro W3"/>
                <a:cs typeface="ヒラギノ角ゴ Pro W3"/>
              </a:defRPr>
            </a:lvl3pPr>
            <a:lvl4pPr marL="1630514" indent="-232930" eaLnBrk="0" hangingPunct="0">
              <a:defRPr>
                <a:solidFill>
                  <a:schemeClr val="tx1"/>
                </a:solidFill>
                <a:latin typeface="Arial" pitchFamily="34" charset="0"/>
                <a:ea typeface="ヒラギノ角ゴ Pro W3"/>
                <a:cs typeface="ヒラギノ角ゴ Pro W3"/>
              </a:defRPr>
            </a:lvl4pPr>
            <a:lvl5pPr marL="2096375" indent="-232930" eaLnBrk="0" hangingPunct="0">
              <a:defRPr>
                <a:solidFill>
                  <a:schemeClr val="tx1"/>
                </a:solidFill>
                <a:latin typeface="Arial" pitchFamily="34" charset="0"/>
                <a:ea typeface="ヒラギノ角ゴ Pro W3"/>
                <a:cs typeface="ヒラギノ角ゴ Pro W3"/>
              </a:defRPr>
            </a:lvl5pPr>
            <a:lvl6pPr marL="2562236" indent="-232930" defTabSz="465861"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3028096" indent="-232930" defTabSz="465861"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93957" indent="-232930" defTabSz="465861"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959819" indent="-232930" defTabSz="465861"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2A45CC6F-6285-4213-BFF5-BB43A900E82C}" type="slidenum">
              <a:rPr lang="en-US" smtClean="0">
                <a:solidFill>
                  <a:prstClr val="black"/>
                </a:solidFill>
              </a:rPr>
              <a:pPr eaLnBrk="1" hangingPunct="1"/>
              <a:t>4</a:t>
            </a:fld>
            <a:endParaRPr lang="en-US" dirty="0" smtClean="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DID NOT</a:t>
            </a:r>
            <a:r>
              <a:rPr lang="en-US" baseline="0" dirty="0" smtClean="0"/>
              <a:t> TEST</a:t>
            </a:r>
          </a:p>
          <a:p>
            <a:r>
              <a:rPr lang="en-US" baseline="0" dirty="0" smtClean="0"/>
              <a:t>Sustainability</a:t>
            </a:r>
          </a:p>
          <a:p>
            <a:r>
              <a:rPr lang="en-US" baseline="0" dirty="0" smtClean="0"/>
              <a:t>Penetration</a:t>
            </a:r>
            <a:endParaRPr lang="en-US" dirty="0"/>
          </a:p>
        </p:txBody>
      </p:sp>
      <p:sp>
        <p:nvSpPr>
          <p:cNvPr id="4" name="Slide Number Placeholder 3"/>
          <p:cNvSpPr>
            <a:spLocks noGrp="1"/>
          </p:cNvSpPr>
          <p:nvPr>
            <p:ph type="sldNum" sz="quarter" idx="10"/>
          </p:nvPr>
        </p:nvSpPr>
        <p:spPr/>
        <p:txBody>
          <a:bodyPr/>
          <a:lstStyle/>
          <a:p>
            <a:fld id="{DDC8D9B4-9849-4E4F-A237-2FAC555CECC2}" type="slidenum">
              <a:rPr lang="en-US" smtClean="0">
                <a:solidFill>
                  <a:prstClr val="black"/>
                </a:solidFill>
              </a:rPr>
              <a:pPr/>
              <a:t>5</a:t>
            </a:fld>
            <a:endParaRPr lang="en-US" dirty="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VPP rate on high price days we achieve max reduction at 1.96</a:t>
            </a:r>
          </a:p>
          <a:p>
            <a:r>
              <a:rPr lang="en-US" baseline="0" dirty="0" smtClean="0"/>
              <a:t>Briefly identify the differences with devices</a:t>
            </a:r>
          </a:p>
          <a:p>
            <a:r>
              <a:rPr lang="en-US" baseline="0" dirty="0" smtClean="0"/>
              <a:t>Max vs. system peak, the need for new rates</a:t>
            </a:r>
          </a:p>
          <a:p>
            <a:r>
              <a:rPr lang="en-US" baseline="0" dirty="0" smtClean="0"/>
              <a:t>However, you can see we measured based on the max reduction we could achieve between 2- 7 but we need it between 4 and 5.</a:t>
            </a:r>
          </a:p>
          <a:p>
            <a:r>
              <a:rPr lang="en-US" baseline="0" dirty="0" smtClean="0"/>
              <a:t>All-48%</a:t>
            </a:r>
          </a:p>
          <a:p>
            <a:r>
              <a:rPr lang="en-US" baseline="0" dirty="0" smtClean="0"/>
              <a:t>Web-15%</a:t>
            </a:r>
          </a:p>
          <a:p>
            <a:r>
              <a:rPr lang="en-US" baseline="0" dirty="0" smtClean="0"/>
              <a:t>Pct-58%</a:t>
            </a:r>
          </a:p>
          <a:p>
            <a:r>
              <a:rPr lang="en-US" baseline="0" dirty="0" err="1" smtClean="0"/>
              <a:t>Ihd</a:t>
            </a:r>
            <a:r>
              <a:rPr lang="en-US" baseline="0" dirty="0" smtClean="0"/>
              <a:t> – 13%</a:t>
            </a:r>
            <a:endParaRPr lang="en-US" dirty="0"/>
          </a:p>
        </p:txBody>
      </p:sp>
      <p:sp>
        <p:nvSpPr>
          <p:cNvPr id="4" name="Slide Number Placeholder 3"/>
          <p:cNvSpPr>
            <a:spLocks noGrp="1"/>
          </p:cNvSpPr>
          <p:nvPr>
            <p:ph type="sldNum" sz="quarter" idx="10"/>
          </p:nvPr>
        </p:nvSpPr>
        <p:spPr/>
        <p:txBody>
          <a:bodyPr/>
          <a:lstStyle/>
          <a:p>
            <a:fld id="{DDC8D9B4-9849-4E4F-A237-2FAC555CECC2}"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3901718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 axes</a:t>
            </a:r>
            <a:r>
              <a:rPr lang="en-US" baseline="0" dirty="0" smtClean="0"/>
              <a:t> </a:t>
            </a:r>
          </a:p>
          <a:p>
            <a:r>
              <a:rPr lang="en-US" baseline="0" dirty="0" smtClean="0"/>
              <a:t>IHD and Web Follow Control Group: Compared to control group we did achieve significant reduction with IHD and Web.</a:t>
            </a:r>
          </a:p>
          <a:p>
            <a:endParaRPr lang="en-US" dirty="0" smtClean="0"/>
          </a:p>
          <a:p>
            <a:endParaRPr lang="en-US" dirty="0" smtClean="0"/>
          </a:p>
          <a:p>
            <a:r>
              <a:rPr lang="en-US" dirty="0" smtClean="0"/>
              <a:t>Things to notice:</a:t>
            </a:r>
            <a:r>
              <a:rPr lang="en-US" baseline="0" dirty="0" smtClean="0"/>
              <a:t> dramatic drop with PCT and All 3 (blue and purple) around 3pm, spike after 7pm. Smaller but consistent demand response with web and IHD technologies.</a:t>
            </a:r>
          </a:p>
          <a:p>
            <a:endParaRPr lang="en-US" b="1" dirty="0"/>
          </a:p>
          <a:p>
            <a:r>
              <a:rPr lang="en-US" b="1" dirty="0"/>
              <a:t>VPP-CP High Weekday Usage</a:t>
            </a:r>
            <a:endParaRPr lang="en-US" dirty="0"/>
          </a:p>
        </p:txBody>
      </p:sp>
      <p:sp>
        <p:nvSpPr>
          <p:cNvPr id="4" name="Slide Number Placeholder 3"/>
          <p:cNvSpPr>
            <a:spLocks noGrp="1"/>
          </p:cNvSpPr>
          <p:nvPr>
            <p:ph type="sldNum" sz="quarter" idx="10"/>
          </p:nvPr>
        </p:nvSpPr>
        <p:spPr/>
        <p:txBody>
          <a:bodyPr/>
          <a:lstStyle/>
          <a:p>
            <a:pPr>
              <a:defRPr/>
            </a:pPr>
            <a:fld id="{4DBDDFBE-A086-432B-8D46-65226B56260F}" type="slidenum">
              <a:rPr lang="en-US" smtClean="0">
                <a:solidFill>
                  <a:prstClr val="black"/>
                </a:solidFill>
              </a:rPr>
              <a:pPr>
                <a:defRPr/>
              </a:pPr>
              <a:t>7</a:t>
            </a:fld>
            <a:endParaRPr lang="en-US" dirty="0">
              <a:solidFill>
                <a:prstClr val="black"/>
              </a:solidFill>
            </a:endParaRPr>
          </a:p>
        </p:txBody>
      </p:sp>
    </p:spTree>
    <p:extLst>
      <p:ext uri="{BB962C8B-B14F-4D97-AF65-F5344CB8AC3E}">
        <p14:creationId xmlns:p14="http://schemas.microsoft.com/office/powerpoint/2010/main" val="4048099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t>This year’s strategy assessment looked at a variety of issues that OG&amp;E and our industry is facing</a:t>
            </a:r>
          </a:p>
          <a:p>
            <a:r>
              <a:rPr lang="en-US" dirty="0" smtClean="0"/>
              <a:t>We wrote white papers surrounding these subjects and subsets of these subjects</a:t>
            </a:r>
          </a:p>
          <a:p>
            <a:r>
              <a:rPr lang="en-US" dirty="0" smtClean="0"/>
              <a:t>We formed cross-functional teams to read, review and study these issues</a:t>
            </a:r>
          </a:p>
          <a:p>
            <a:endParaRPr lang="en-US" dirty="0" smtClean="0"/>
          </a:p>
          <a:p>
            <a:r>
              <a:rPr lang="en-US" dirty="0" smtClean="0"/>
              <a:t>Last year, we had presented these as the driving forces that impact the business. We’ve looked at all of these.  Last year, we stated we were going to focus on the technology. For example, in particular we know that technology is going to impact the business and we took a deeper dive into what does that mean and how we would implement which will be presented later on in Mike Gier, Mike Ballard and Sarah Staton’s presentation.</a:t>
            </a:r>
          </a:p>
          <a:p>
            <a:r>
              <a:rPr lang="en-US" dirty="0" smtClean="0"/>
              <a:t>We’ve spent time this year evaluating these forces and their impact on the business.  The focus of my presentation is to provide an update on the landscape.</a:t>
            </a:r>
          </a:p>
        </p:txBody>
      </p:sp>
      <p:sp>
        <p:nvSpPr>
          <p:cNvPr id="4" name="Slide Number Placeholder 3"/>
          <p:cNvSpPr>
            <a:spLocks noGrp="1"/>
          </p:cNvSpPr>
          <p:nvPr>
            <p:ph type="sldNum" sz="quarter" idx="5"/>
          </p:nvPr>
        </p:nvSpPr>
        <p:spPr/>
        <p:txBody>
          <a:bodyPr/>
          <a:lstStyle/>
          <a:p>
            <a:pPr>
              <a:defRPr/>
            </a:pPr>
            <a:fld id="{ED37F43E-0EF9-4F19-AF9A-156C6D1F59D6}" type="slidenum">
              <a:rPr lang="en-US" smtClean="0">
                <a:solidFill>
                  <a:prstClr val="black"/>
                </a:solidFill>
              </a:rPr>
              <a:pPr>
                <a:defRPr/>
              </a:pPr>
              <a:t>8</a:t>
            </a:fld>
            <a:endParaRPr lang="en-US" dirty="0">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dirty="0"/>
              <a:t>VPP vs. TOU</a:t>
            </a:r>
          </a:p>
          <a:p>
            <a:r>
              <a:rPr lang="en-US" sz="1100" b="1" dirty="0"/>
              <a:t>TOU customers use less energy everyday.</a:t>
            </a:r>
          </a:p>
          <a:p>
            <a:r>
              <a:rPr lang="en-US" sz="1100" dirty="0"/>
              <a:t>All Customers.</a:t>
            </a:r>
          </a:p>
          <a:p>
            <a:pPr>
              <a:buNone/>
            </a:pPr>
            <a:endParaRPr lang="en-US" dirty="0"/>
          </a:p>
        </p:txBody>
      </p:sp>
      <p:sp>
        <p:nvSpPr>
          <p:cNvPr id="4" name="Slide Number Placeholder 3"/>
          <p:cNvSpPr>
            <a:spLocks noGrp="1"/>
          </p:cNvSpPr>
          <p:nvPr>
            <p:ph type="sldNum" sz="quarter" idx="10"/>
          </p:nvPr>
        </p:nvSpPr>
        <p:spPr/>
        <p:txBody>
          <a:bodyPr/>
          <a:lstStyle/>
          <a:p>
            <a:fld id="{DDC8D9B4-9849-4E4F-A237-2FAC555CECC2}" type="slidenum">
              <a:rPr lang="en-US" smtClean="0">
                <a:solidFill>
                  <a:prstClr val="black"/>
                </a:solidFill>
              </a:rPr>
              <a:pPr/>
              <a:t>9</a:t>
            </a:fld>
            <a:endParaRPr lang="en-US"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4" name="Group 30"/>
          <p:cNvGrpSpPr>
            <a:grpSpLocks/>
          </p:cNvGrpSpPr>
          <p:nvPr userDrawn="1"/>
        </p:nvGrpSpPr>
        <p:grpSpPr bwMode="auto">
          <a:xfrm>
            <a:off x="3919115" y="164575"/>
            <a:ext cx="1538682" cy="812802"/>
            <a:chOff x="-227" y="-64"/>
            <a:chExt cx="1077" cy="512"/>
          </a:xfrm>
        </p:grpSpPr>
        <p:sp>
          <p:nvSpPr>
            <p:cNvPr id="15" name="Rectangle 31"/>
            <p:cNvSpPr>
              <a:spLocks/>
            </p:cNvSpPr>
            <p:nvPr/>
          </p:nvSpPr>
          <p:spPr bwMode="auto">
            <a:xfrm>
              <a:off x="-216" y="-64"/>
              <a:ext cx="959" cy="194"/>
            </a:xfrm>
            <a:prstGeom prst="rect">
              <a:avLst/>
            </a:prstGeom>
            <a:noFill/>
            <a:ln w="12700">
              <a:noFill/>
              <a:miter lim="800000"/>
              <a:headEnd/>
              <a:tailEnd/>
            </a:ln>
          </p:spPr>
          <p:txBody>
            <a:bodyPr wrap="square" lIns="0" tIns="0" rIns="0" bIns="0" anchor="ctr">
              <a:spAutoFit/>
            </a:bodyPr>
            <a:lstStyle/>
            <a:p>
              <a:pPr algn="dist">
                <a:spcAft>
                  <a:spcPts val="600"/>
                </a:spcAft>
              </a:pPr>
              <a:r>
                <a:rPr lang="en-US" sz="2000" b="1" dirty="0">
                  <a:solidFill>
                    <a:prstClr val="black"/>
                  </a:solidFill>
                  <a:latin typeface="Avenir LT Std 95 Black" pitchFamily="-109" charset="0"/>
                  <a:sym typeface="Avenir LT Std 95 Black" pitchFamily="-109" charset="0"/>
                </a:rPr>
                <a:t>POSITIVE</a:t>
              </a:r>
            </a:p>
          </p:txBody>
        </p:sp>
        <p:sp>
          <p:nvSpPr>
            <p:cNvPr id="16" name="Rectangle 32"/>
            <p:cNvSpPr>
              <a:spLocks/>
            </p:cNvSpPr>
            <p:nvPr/>
          </p:nvSpPr>
          <p:spPr bwMode="auto">
            <a:xfrm>
              <a:off x="-216" y="105"/>
              <a:ext cx="959" cy="194"/>
            </a:xfrm>
            <a:prstGeom prst="rect">
              <a:avLst/>
            </a:prstGeom>
            <a:noFill/>
            <a:ln w="12700">
              <a:noFill/>
              <a:miter lim="800000"/>
              <a:headEnd/>
              <a:tailEnd/>
            </a:ln>
          </p:spPr>
          <p:txBody>
            <a:bodyPr wrap="square" lIns="0" tIns="0" rIns="0" bIns="0" anchor="ctr">
              <a:spAutoFit/>
            </a:bodyPr>
            <a:lstStyle/>
            <a:p>
              <a:pPr algn="dist">
                <a:spcAft>
                  <a:spcPts val="600"/>
                </a:spcAft>
              </a:pPr>
              <a:r>
                <a:rPr lang="en-US" sz="2000" b="1" dirty="0">
                  <a:solidFill>
                    <a:prstClr val="black"/>
                  </a:solidFill>
                  <a:latin typeface="Avenir LT Std 95 Black" pitchFamily="-109" charset="0"/>
                  <a:sym typeface="Avenir LT Std 95 Black" pitchFamily="-109" charset="0"/>
                </a:rPr>
                <a:t>ENERGY</a:t>
              </a:r>
            </a:p>
          </p:txBody>
        </p:sp>
        <p:sp>
          <p:nvSpPr>
            <p:cNvPr id="17" name="Rectangle 33"/>
            <p:cNvSpPr>
              <a:spLocks/>
            </p:cNvSpPr>
            <p:nvPr/>
          </p:nvSpPr>
          <p:spPr bwMode="auto">
            <a:xfrm>
              <a:off x="-227" y="274"/>
              <a:ext cx="1077" cy="174"/>
            </a:xfrm>
            <a:prstGeom prst="rect">
              <a:avLst/>
            </a:prstGeom>
            <a:noFill/>
            <a:ln w="12700">
              <a:noFill/>
              <a:miter lim="800000"/>
              <a:headEnd/>
              <a:tailEnd/>
            </a:ln>
          </p:spPr>
          <p:txBody>
            <a:bodyPr wrap="square" lIns="0" tIns="0" rIns="0" bIns="0" anchor="ctr">
              <a:spAutoFit/>
            </a:bodyPr>
            <a:lstStyle/>
            <a:p>
              <a:pPr algn="dist">
                <a:spcAft>
                  <a:spcPts val="600"/>
                </a:spcAft>
              </a:pPr>
              <a:r>
                <a:rPr lang="en-US" b="1" dirty="0">
                  <a:solidFill>
                    <a:prstClr val="black"/>
                  </a:solidFill>
                  <a:latin typeface="Avenir LT Std 95 Black" pitchFamily="-109" charset="0"/>
                  <a:sym typeface="Avenir LT Std 95 Black" pitchFamily="-109" charset="0"/>
                </a:rPr>
                <a:t>T</a:t>
              </a:r>
              <a:r>
                <a:rPr lang="en-US" b="1" dirty="0">
                  <a:solidFill>
                    <a:srgbClr val="F44E29"/>
                  </a:solidFill>
                  <a:latin typeface="Avenir LT Std 95 Black" pitchFamily="-109" charset="0"/>
                  <a:sym typeface="Avenir LT Std 95 Black" pitchFamily="-109" charset="0"/>
                </a:rPr>
                <a:t>OGE</a:t>
              </a:r>
              <a:r>
                <a:rPr lang="en-US" b="1" dirty="0">
                  <a:solidFill>
                    <a:prstClr val="black"/>
                  </a:solidFill>
                  <a:latin typeface="Avenir LT Std 95 Black" pitchFamily="-109" charset="0"/>
                  <a:sym typeface="Avenir LT Std 95 Black" pitchFamily="-109" charset="0"/>
                </a:rPr>
                <a:t>THER</a:t>
              </a:r>
              <a:r>
                <a:rPr lang="en-US" b="1" baseline="30000" dirty="0">
                  <a:solidFill>
                    <a:prstClr val="black"/>
                  </a:solidFill>
                  <a:latin typeface="Avenir LT Std 95 Black" pitchFamily="-109" charset="0"/>
                  <a:sym typeface="Avenir LT Std 95 Black" pitchFamily="-109" charset="0"/>
                </a:rPr>
                <a:t>®</a:t>
              </a:r>
              <a:endParaRPr lang="en-US" b="1" dirty="0">
                <a:solidFill>
                  <a:prstClr val="black"/>
                </a:solidFill>
                <a:latin typeface="Avenir LT Std 95 Black" pitchFamily="-109" charset="0"/>
                <a:sym typeface="Avenir LT Std 95 Black" pitchFamily="-109" charset="0"/>
              </a:endParaRPr>
            </a:p>
          </p:txBody>
        </p:sp>
      </p:gr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1BC905E-8043-44A8-8A73-E1564B6E9CEA}" type="slidenum">
              <a:rPr lang="en-US" smtClean="0">
                <a:solidFill>
                  <a:prstClr val="black">
                    <a:tint val="75000"/>
                  </a:prstClr>
                </a:solidFill>
              </a:rPr>
              <a:pPr/>
              <a:t>‹#›</a:t>
            </a:fld>
            <a:endParaRPr lang="en-US" dirty="0">
              <a:solidFill>
                <a:prstClr val="black">
                  <a:tint val="75000"/>
                </a:prstClr>
              </a:solidFill>
            </a:endParaRPr>
          </a:p>
        </p:txBody>
      </p:sp>
      <p:pic>
        <p:nvPicPr>
          <p:cNvPr id="7" name="Picture 6"/>
          <p:cNvPicPr>
            <a:picLocks noChangeAspect="1" noChangeArrowheads="1"/>
          </p:cNvPicPr>
          <p:nvPr userDrawn="1"/>
        </p:nvPicPr>
        <p:blipFill>
          <a:blip r:embed="rId2" cstate="print"/>
          <a:srcRect l="1193" t="18295" r="1550" b="19135"/>
          <a:stretch>
            <a:fillRect/>
          </a:stretch>
        </p:blipFill>
        <p:spPr bwMode="auto">
          <a:xfrm>
            <a:off x="0" y="1066800"/>
            <a:ext cx="9144000" cy="4773612"/>
          </a:xfrm>
          <a:prstGeom prst="rect">
            <a:avLst/>
          </a:prstGeom>
          <a:noFill/>
          <a:ln w="12700">
            <a:noFill/>
            <a:miter lim="800000"/>
            <a:headEnd/>
            <a:tailEnd/>
          </a:ln>
        </p:spPr>
      </p:pic>
      <p:sp>
        <p:nvSpPr>
          <p:cNvPr id="8" name="Rectangle 1"/>
          <p:cNvSpPr>
            <a:spLocks/>
          </p:cNvSpPr>
          <p:nvPr userDrawn="1"/>
        </p:nvSpPr>
        <p:spPr bwMode="auto">
          <a:xfrm>
            <a:off x="-25400" y="5791200"/>
            <a:ext cx="9166831" cy="279400"/>
          </a:xfrm>
          <a:prstGeom prst="rect">
            <a:avLst/>
          </a:prstGeom>
          <a:solidFill>
            <a:schemeClr val="tx1"/>
          </a:solidFill>
          <a:ln w="25400">
            <a:noFill/>
            <a:miter lim="800000"/>
            <a:headEnd/>
            <a:tailEnd/>
          </a:ln>
        </p:spPr>
        <p:txBody>
          <a:bodyPr lIns="0" tIns="0" rIns="0" bIns="0"/>
          <a:lstStyle/>
          <a:p>
            <a:endParaRPr lang="en-US" dirty="0">
              <a:solidFill>
                <a:prstClr val="black"/>
              </a:solidFill>
            </a:endParaRPr>
          </a:p>
        </p:txBody>
      </p:sp>
      <p:pic>
        <p:nvPicPr>
          <p:cNvPr id="9" name="Picture 6"/>
          <p:cNvPicPr>
            <a:picLocks noChangeAspect="1" noChangeArrowheads="1"/>
          </p:cNvPicPr>
          <p:nvPr userDrawn="1"/>
        </p:nvPicPr>
        <p:blipFill>
          <a:blip r:embed="rId3" cstate="print"/>
          <a:srcRect/>
          <a:stretch>
            <a:fillRect/>
          </a:stretch>
        </p:blipFill>
        <p:spPr bwMode="auto">
          <a:xfrm>
            <a:off x="2743200" y="6196013"/>
            <a:ext cx="3573124" cy="357187"/>
          </a:xfrm>
          <a:prstGeom prst="rect">
            <a:avLst/>
          </a:prstGeom>
          <a:noFill/>
          <a:ln w="12700">
            <a:noFill/>
            <a:miter lim="800000"/>
            <a:headEnd/>
            <a:tailEnd/>
          </a:ln>
        </p:spPr>
      </p:pic>
    </p:spTree>
    <p:extLst>
      <p:ext uri="{BB962C8B-B14F-4D97-AF65-F5344CB8AC3E}">
        <p14:creationId xmlns:p14="http://schemas.microsoft.com/office/powerpoint/2010/main" val="74925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1BC905E-8043-44A8-8A73-E1564B6E9CE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60987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1BC905E-8043-44A8-8A73-E1564B6E9CE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669861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1BC905E-8043-44A8-8A73-E1564B6E9CEA}" type="slidenum">
              <a:rPr lang="en-US" smtClean="0">
                <a:solidFill>
                  <a:prstClr val="black">
                    <a:tint val="75000"/>
                  </a:prstClr>
                </a:solidFill>
              </a:rPr>
              <a:pPr/>
              <a:t>‹#›</a:t>
            </a:fld>
            <a:endParaRPr lang="en-US" dirty="0">
              <a:solidFill>
                <a:prstClr val="black">
                  <a:tint val="75000"/>
                </a:prstClr>
              </a:solidFill>
            </a:endParaRPr>
          </a:p>
        </p:txBody>
      </p:sp>
      <p:sp>
        <p:nvSpPr>
          <p:cNvPr id="12" name="Rectangle 12"/>
          <p:cNvSpPr>
            <a:spLocks/>
          </p:cNvSpPr>
          <p:nvPr userDrawn="1"/>
        </p:nvSpPr>
        <p:spPr bwMode="auto">
          <a:xfrm>
            <a:off x="-25400" y="6130514"/>
            <a:ext cx="9178290" cy="117886"/>
          </a:xfrm>
          <a:prstGeom prst="rect">
            <a:avLst/>
          </a:prstGeom>
          <a:solidFill>
            <a:schemeClr val="tx1"/>
          </a:solidFill>
          <a:ln w="25400">
            <a:noFill/>
            <a:miter lim="800000"/>
            <a:headEnd/>
            <a:tailEnd/>
          </a:ln>
        </p:spPr>
        <p:txBody>
          <a:bodyPr lIns="0" tIns="0" rIns="0" bIns="0"/>
          <a:lstStyle/>
          <a:p>
            <a:endParaRPr lang="en-US" dirty="0">
              <a:solidFill>
                <a:prstClr val="black"/>
              </a:solidFill>
            </a:endParaRPr>
          </a:p>
        </p:txBody>
      </p:sp>
      <p:pic>
        <p:nvPicPr>
          <p:cNvPr id="13" name="Picture 12"/>
          <p:cNvPicPr>
            <a:picLocks noChangeAspect="1" noChangeArrowheads="1"/>
          </p:cNvPicPr>
          <p:nvPr userDrawn="1"/>
        </p:nvPicPr>
        <p:blipFill>
          <a:blip r:embed="rId2" cstate="print"/>
          <a:srcRect l="1193" t="18295" r="1550" b="78435"/>
          <a:stretch>
            <a:fillRect/>
          </a:stretch>
        </p:blipFill>
        <p:spPr bwMode="auto">
          <a:xfrm>
            <a:off x="0" y="6085972"/>
            <a:ext cx="9164076" cy="86228"/>
          </a:xfrm>
          <a:prstGeom prst="rect">
            <a:avLst/>
          </a:prstGeom>
          <a:solidFill>
            <a:schemeClr val="accent1"/>
          </a:solidFill>
          <a:ln w="12700">
            <a:noFill/>
            <a:miter lim="800000"/>
            <a:headEnd/>
            <a:tailEnd/>
          </a:ln>
        </p:spPr>
      </p:pic>
      <p:pic>
        <p:nvPicPr>
          <p:cNvPr id="18" name="Picture 6"/>
          <p:cNvPicPr>
            <a:picLocks noChangeAspect="1" noChangeArrowheads="1"/>
          </p:cNvPicPr>
          <p:nvPr userDrawn="1"/>
        </p:nvPicPr>
        <p:blipFill>
          <a:blip r:embed="rId3" cstate="print"/>
          <a:srcRect/>
          <a:stretch>
            <a:fillRect/>
          </a:stretch>
        </p:blipFill>
        <p:spPr bwMode="auto">
          <a:xfrm>
            <a:off x="3352800" y="6317917"/>
            <a:ext cx="2353657" cy="235283"/>
          </a:xfrm>
          <a:prstGeom prst="rect">
            <a:avLst/>
          </a:prstGeom>
          <a:noFill/>
          <a:ln w="12700">
            <a:noFill/>
            <a:miter lim="800000"/>
            <a:headEnd/>
            <a:tailEnd/>
          </a:ln>
        </p:spPr>
      </p:pic>
      <p:sp>
        <p:nvSpPr>
          <p:cNvPr id="20" name="Text Placeholder 2"/>
          <p:cNvSpPr>
            <a:spLocks noGrp="1"/>
          </p:cNvSpPr>
          <p:nvPr>
            <p:ph type="body" idx="1"/>
          </p:nvPr>
        </p:nvSpPr>
        <p:spPr>
          <a:xfrm>
            <a:off x="457200" y="1600200"/>
            <a:ext cx="8229600" cy="4525963"/>
          </a:xfrm>
          <a:prstGeom prst="rect">
            <a:avLst/>
          </a:prstGeom>
        </p:spPr>
        <p:txBody>
          <a:bodyPr vert="horz" lIns="91440" tIns="45720" rIns="91440" bIns="45720" rtlCol="0">
            <a:noAutofit/>
          </a:bodyPr>
          <a:lstStyle>
            <a:lvl1pPr>
              <a:buFont typeface="Wingdings" pitchFamily="2" charset="2"/>
              <a:buChar cha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Rectangle 2"/>
          <p:cNvSpPr>
            <a:spLocks noGrp="1" noChangeArrowheads="1"/>
          </p:cNvSpPr>
          <p:nvPr>
            <p:ph type="title"/>
          </p:nvPr>
        </p:nvSpPr>
        <p:spPr bwMode="auto">
          <a:xfrm>
            <a:off x="457200" y="227013"/>
            <a:ext cx="8229600" cy="795337"/>
          </a:xfrm>
          <a:prstGeom prst="rect">
            <a:avLst/>
          </a:prstGeom>
          <a:noFill/>
          <a:ln w="9525">
            <a:noFill/>
            <a:miter lim="800000"/>
            <a:headEnd/>
            <a:tailEnd/>
          </a:ln>
        </p:spPr>
        <p:txBody>
          <a:bodyPr vert="horz" wrap="square" lIns="0" tIns="0" rIns="0" bIns="45711" numCol="1" anchor="b" anchorCtr="0" compatLnSpc="1">
            <a:prstTxWarp prst="textNoShape">
              <a:avLst/>
            </a:prstTxWarp>
          </a:bodyPr>
          <a:lstStyle>
            <a:lvl1pPr algn="l">
              <a:defRPr/>
            </a:lvl1pPr>
          </a:lstStyle>
          <a:p>
            <a:pPr lvl="0"/>
            <a:r>
              <a:rPr lang="en-US" dirty="0" smtClean="0"/>
              <a:t>Click to edit Master title style</a:t>
            </a:r>
          </a:p>
        </p:txBody>
      </p:sp>
    </p:spTree>
    <p:extLst>
      <p:ext uri="{BB962C8B-B14F-4D97-AF65-F5344CB8AC3E}">
        <p14:creationId xmlns:p14="http://schemas.microsoft.com/office/powerpoint/2010/main" val="214342322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1600"/>
            </a:lvl1pPr>
            <a:lvl2pPr marL="225425" indent="-171450">
              <a:defRPr sz="1400"/>
            </a:lvl2pPr>
            <a:lvl3pPr>
              <a:defRPr sz="1200"/>
            </a:lvl3pPr>
            <a:lvl4pPr>
              <a:defRPr sz="1000"/>
            </a:lvl4pPr>
            <a:lvl5pPr>
              <a:defRPr sz="9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1BC905E-8043-44A8-8A73-E1564B6E9CEA}" type="slidenum">
              <a:rPr lang="en-US" smtClean="0">
                <a:solidFill>
                  <a:prstClr val="black">
                    <a:tint val="75000"/>
                  </a:prstClr>
                </a:solidFill>
              </a:rPr>
              <a:pPr/>
              <a:t>‹#›</a:t>
            </a:fld>
            <a:endParaRPr lang="en-US" dirty="0">
              <a:solidFill>
                <a:prstClr val="black">
                  <a:tint val="75000"/>
                </a:prstClr>
              </a:solidFill>
            </a:endParaRPr>
          </a:p>
        </p:txBody>
      </p:sp>
      <p:sp>
        <p:nvSpPr>
          <p:cNvPr id="8" name="Rectangle 2"/>
          <p:cNvSpPr>
            <a:spLocks noGrp="1" noChangeArrowheads="1"/>
          </p:cNvSpPr>
          <p:nvPr>
            <p:ph type="title"/>
          </p:nvPr>
        </p:nvSpPr>
        <p:spPr bwMode="auto">
          <a:xfrm>
            <a:off x="457200" y="227013"/>
            <a:ext cx="8229600" cy="795337"/>
          </a:xfrm>
          <a:prstGeom prst="rect">
            <a:avLst/>
          </a:prstGeom>
          <a:noFill/>
          <a:ln w="9525">
            <a:noFill/>
            <a:miter lim="800000"/>
            <a:headEnd/>
            <a:tailEnd/>
          </a:ln>
        </p:spPr>
        <p:txBody>
          <a:bodyPr vert="horz" wrap="square" lIns="0" tIns="0" rIns="0" bIns="45711" numCol="1" anchor="b" anchorCtr="0" compatLnSpc="1">
            <a:prstTxWarp prst="textNoShape">
              <a:avLst/>
            </a:prstTxWarp>
          </a:bodyPr>
          <a:lstStyle/>
          <a:p>
            <a:pPr lvl="0"/>
            <a:r>
              <a:rPr lang="en-US" dirty="0" smtClean="0"/>
              <a:t>Click to edit Master title style</a:t>
            </a:r>
          </a:p>
        </p:txBody>
      </p:sp>
      <p:sp>
        <p:nvSpPr>
          <p:cNvPr id="9" name="Content Placeholder 2"/>
          <p:cNvSpPr>
            <a:spLocks noGrp="1"/>
          </p:cNvSpPr>
          <p:nvPr>
            <p:ph sz="half" idx="13"/>
          </p:nvPr>
        </p:nvSpPr>
        <p:spPr>
          <a:xfrm>
            <a:off x="4642174" y="1577788"/>
            <a:ext cx="4038600" cy="4525963"/>
          </a:xfrm>
        </p:spPr>
        <p:txBody>
          <a:bodyPr/>
          <a:lstStyle>
            <a:lvl1pPr>
              <a:defRPr sz="1600"/>
            </a:lvl1pPr>
            <a:lvl2pPr marL="225425" indent="-171450">
              <a:defRPr sz="1400"/>
            </a:lvl2pPr>
            <a:lvl3pPr>
              <a:defRPr sz="1200"/>
            </a:lvl3pPr>
            <a:lvl4pPr>
              <a:defRPr sz="1000"/>
            </a:lvl4pPr>
            <a:lvl5pPr>
              <a:defRPr sz="9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33554732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11BC905E-8043-44A8-8A73-E1564B6E9CEA}" type="slidenum">
              <a:rPr lang="en-US" smtClean="0">
                <a:solidFill>
                  <a:prstClr val="black">
                    <a:tint val="75000"/>
                  </a:prstClr>
                </a:solidFill>
              </a:rPr>
              <a:pPr/>
              <a:t>‹#›</a:t>
            </a:fld>
            <a:endParaRPr lang="en-US" dirty="0">
              <a:solidFill>
                <a:prstClr val="black">
                  <a:tint val="75000"/>
                </a:prstClr>
              </a:solidFill>
            </a:endParaRPr>
          </a:p>
        </p:txBody>
      </p:sp>
      <p:sp>
        <p:nvSpPr>
          <p:cNvPr id="6" name="Rectangle 2"/>
          <p:cNvSpPr>
            <a:spLocks noGrp="1" noChangeArrowheads="1"/>
          </p:cNvSpPr>
          <p:nvPr>
            <p:ph type="title"/>
          </p:nvPr>
        </p:nvSpPr>
        <p:spPr bwMode="auto">
          <a:xfrm>
            <a:off x="457200" y="227013"/>
            <a:ext cx="8229600" cy="795337"/>
          </a:xfrm>
          <a:prstGeom prst="rect">
            <a:avLst/>
          </a:prstGeom>
          <a:noFill/>
          <a:ln w="9525">
            <a:noFill/>
            <a:miter lim="800000"/>
            <a:headEnd/>
            <a:tailEnd/>
          </a:ln>
        </p:spPr>
        <p:txBody>
          <a:bodyPr vert="horz" wrap="square" lIns="0" tIns="0" rIns="0" bIns="45711" numCol="1" anchor="b" anchorCtr="0" compatLnSpc="1">
            <a:prstTxWarp prst="textNoShape">
              <a:avLst/>
            </a:prstTxWarp>
          </a:bodyPr>
          <a:lstStyle>
            <a:lvl1pPr algn="l">
              <a:defRPr/>
            </a:lvl1pPr>
          </a:lstStyle>
          <a:p>
            <a:pPr lvl="0"/>
            <a:r>
              <a:rPr lang="en-US" dirty="0" smtClean="0"/>
              <a:t>Click to edit Master title style</a:t>
            </a:r>
          </a:p>
        </p:txBody>
      </p:sp>
    </p:spTree>
    <p:extLst>
      <p:ext uri="{BB962C8B-B14F-4D97-AF65-F5344CB8AC3E}">
        <p14:creationId xmlns:p14="http://schemas.microsoft.com/office/powerpoint/2010/main" val="517235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Font typeface="Wingdings" pitchFamily="2" charset="2"/>
              <a:buChar cha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1BC905E-8043-44A8-8A73-E1564B6E9CEA}" type="slidenum">
              <a:rPr lang="en-US" smtClean="0">
                <a:solidFill>
                  <a:prstClr val="black">
                    <a:tint val="75000"/>
                  </a:prstClr>
                </a:solidFill>
              </a:rPr>
              <a:pPr/>
              <a:t>‹#›</a:t>
            </a:fld>
            <a:endParaRPr lang="en-US" dirty="0">
              <a:solidFill>
                <a:prstClr val="black">
                  <a:tint val="75000"/>
                </a:prstClr>
              </a:solidFill>
            </a:endParaRPr>
          </a:p>
        </p:txBody>
      </p:sp>
      <p:sp>
        <p:nvSpPr>
          <p:cNvPr id="7" name="Rectangle 12"/>
          <p:cNvSpPr>
            <a:spLocks/>
          </p:cNvSpPr>
          <p:nvPr userDrawn="1"/>
        </p:nvSpPr>
        <p:spPr bwMode="auto">
          <a:xfrm>
            <a:off x="-25400" y="6130514"/>
            <a:ext cx="9178290" cy="117886"/>
          </a:xfrm>
          <a:prstGeom prst="rect">
            <a:avLst/>
          </a:prstGeom>
          <a:solidFill>
            <a:schemeClr val="tx1"/>
          </a:solidFill>
          <a:ln w="25400">
            <a:noFill/>
            <a:miter lim="800000"/>
            <a:headEnd/>
            <a:tailEnd/>
          </a:ln>
        </p:spPr>
        <p:txBody>
          <a:bodyPr lIns="0" tIns="0" rIns="0" bIns="0"/>
          <a:lstStyle/>
          <a:p>
            <a:endParaRPr lang="en-US" dirty="0">
              <a:solidFill>
                <a:prstClr val="black"/>
              </a:solidFill>
            </a:endParaRPr>
          </a:p>
        </p:txBody>
      </p:sp>
      <p:pic>
        <p:nvPicPr>
          <p:cNvPr id="8" name="Picture 7"/>
          <p:cNvPicPr>
            <a:picLocks noChangeAspect="1" noChangeArrowheads="1"/>
          </p:cNvPicPr>
          <p:nvPr userDrawn="1"/>
        </p:nvPicPr>
        <p:blipFill>
          <a:blip r:embed="rId2" cstate="print"/>
          <a:srcRect l="1193" t="18295" r="1550" b="78435"/>
          <a:stretch>
            <a:fillRect/>
          </a:stretch>
        </p:blipFill>
        <p:spPr bwMode="auto">
          <a:xfrm>
            <a:off x="0" y="6085972"/>
            <a:ext cx="9164076" cy="86228"/>
          </a:xfrm>
          <a:prstGeom prst="rect">
            <a:avLst/>
          </a:prstGeom>
          <a:solidFill>
            <a:schemeClr val="accent1"/>
          </a:solidFill>
          <a:ln w="12700">
            <a:noFill/>
            <a:miter lim="800000"/>
            <a:headEnd/>
            <a:tailEnd/>
          </a:ln>
        </p:spPr>
      </p:pic>
      <p:pic>
        <p:nvPicPr>
          <p:cNvPr id="13" name="Picture 6"/>
          <p:cNvPicPr>
            <a:picLocks noChangeAspect="1" noChangeArrowheads="1"/>
          </p:cNvPicPr>
          <p:nvPr userDrawn="1"/>
        </p:nvPicPr>
        <p:blipFill>
          <a:blip r:embed="rId3" cstate="print"/>
          <a:srcRect/>
          <a:stretch>
            <a:fillRect/>
          </a:stretch>
        </p:blipFill>
        <p:spPr bwMode="auto">
          <a:xfrm>
            <a:off x="3352800" y="6317917"/>
            <a:ext cx="2353657" cy="235283"/>
          </a:xfrm>
          <a:prstGeom prst="rect">
            <a:avLst/>
          </a:prstGeom>
          <a:noFill/>
          <a:ln w="12700">
            <a:noFill/>
            <a:miter lim="800000"/>
            <a:headEnd/>
            <a:tailEnd/>
          </a:ln>
        </p:spPr>
      </p:pic>
    </p:spTree>
    <p:extLst>
      <p:ext uri="{BB962C8B-B14F-4D97-AF65-F5344CB8AC3E}">
        <p14:creationId xmlns:p14="http://schemas.microsoft.com/office/powerpoint/2010/main" val="1668284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50875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Font typeface="Arial" pitchFamily="34" charse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1BC905E-8043-44A8-8A73-E1564B6E9CE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57101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1BC905E-8043-44A8-8A73-E1564B6E9CE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08036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11BC905E-8043-44A8-8A73-E1564B6E9CE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18895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11BC905E-8043-44A8-8A73-E1564B6E9CE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7769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11BC905E-8043-44A8-8A73-E1564B6E9CE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47750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1BC905E-8043-44A8-8A73-E1564B6E9CE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20443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1BC905E-8043-44A8-8A73-E1564B6E9CE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82395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BC905E-8043-44A8-8A73-E1564B6E9CE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973153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ft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diagramColors" Target="../diagrams/colors3.xml"/><Relationship Id="rId3" Type="http://schemas.openxmlformats.org/officeDocument/2006/relationships/diagramData" Target="../diagrams/data2.xml"/><Relationship Id="rId7" Type="http://schemas.microsoft.com/office/2007/relationships/diagramDrawing" Target="../diagrams/drawing2.xml"/><Relationship Id="rId12" Type="http://schemas.openxmlformats.org/officeDocument/2006/relationships/diagramQuickStyle" Target="../diagrams/quickStyle3.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Layout" Target="../diagrams/layout3.xml"/><Relationship Id="rId5" Type="http://schemas.openxmlformats.org/officeDocument/2006/relationships/diagramQuickStyle" Target="../diagrams/quickStyle2.xml"/><Relationship Id="rId10" Type="http://schemas.openxmlformats.org/officeDocument/2006/relationships/diagramData" Target="../diagrams/data3.xml"/><Relationship Id="rId4" Type="http://schemas.openxmlformats.org/officeDocument/2006/relationships/diagramLayout" Target="../diagrams/layout2.xml"/><Relationship Id="rId9" Type="http://schemas.openxmlformats.org/officeDocument/2006/relationships/image" Target="../media/image7.png"/><Relationship Id="rId14" Type="http://schemas.microsoft.com/office/2007/relationships/diagramDrawing" Target="../diagrams/drawing3.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309045" y="2130425"/>
            <a:ext cx="8679530" cy="1470025"/>
          </a:xfrm>
        </p:spPr>
        <p:txBody>
          <a:bodyPr anchor="ctr">
            <a:normAutofit/>
          </a:bodyPr>
          <a:lstStyle/>
          <a:p>
            <a:pPr algn="ctr"/>
            <a:r>
              <a:rPr lang="en-US" b="1" dirty="0" smtClean="0"/>
              <a:t>OGE: Engaging Consumers for Demand Response</a:t>
            </a:r>
            <a:endParaRPr lang="en-US" b="1" dirty="0"/>
          </a:p>
        </p:txBody>
      </p:sp>
      <p:sp>
        <p:nvSpPr>
          <p:cNvPr id="7" name="Subtitle 6"/>
          <p:cNvSpPr>
            <a:spLocks noGrp="1"/>
          </p:cNvSpPr>
          <p:nvPr>
            <p:ph type="subTitle" idx="1"/>
          </p:nvPr>
        </p:nvSpPr>
        <p:spPr>
          <a:xfrm>
            <a:off x="309045" y="3886200"/>
            <a:ext cx="8449100" cy="1271025"/>
          </a:xfrm>
        </p:spPr>
        <p:txBody>
          <a:bodyPr>
            <a:normAutofit/>
          </a:bodyPr>
          <a:lstStyle/>
          <a:p>
            <a:r>
              <a:rPr lang="en-US" sz="2800" b="1" dirty="0" smtClean="0">
                <a:solidFill>
                  <a:schemeClr val="bg1"/>
                </a:solidFill>
              </a:rPr>
              <a:t>October 2011</a:t>
            </a:r>
            <a:endParaRPr lang="en-US" sz="2800" b="1" dirty="0">
              <a:solidFill>
                <a:schemeClr val="bg1"/>
              </a:solidFill>
            </a:endParaRPr>
          </a:p>
        </p:txBody>
      </p:sp>
      <p:sp>
        <p:nvSpPr>
          <p:cNvPr id="4" name="TextBox 3"/>
          <p:cNvSpPr txBox="1"/>
          <p:nvPr/>
        </p:nvSpPr>
        <p:spPr>
          <a:xfrm>
            <a:off x="2805370" y="5194825"/>
            <a:ext cx="3571665" cy="461665"/>
          </a:xfrm>
          <a:prstGeom prst="rect">
            <a:avLst/>
          </a:prstGeom>
          <a:noFill/>
        </p:spPr>
        <p:txBody>
          <a:bodyPr wrap="square" rtlCol="0">
            <a:spAutoFit/>
          </a:bodyPr>
          <a:lstStyle/>
          <a:p>
            <a:pPr algn="ctr"/>
            <a:r>
              <a:rPr lang="en-US" sz="2400" dirty="0">
                <a:solidFill>
                  <a:prstClr val="white"/>
                </a:solidFill>
              </a:rPr>
              <a:t>Mike Farrell</a:t>
            </a:r>
          </a:p>
        </p:txBody>
      </p:sp>
    </p:spTree>
    <p:extLst>
      <p:ext uri="{BB962C8B-B14F-4D97-AF65-F5344CB8AC3E}">
        <p14:creationId xmlns:p14="http://schemas.microsoft.com/office/powerpoint/2010/main" val="1788165430"/>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sz="4000" b="1" dirty="0" smtClean="0"/>
              <a:t>VPP Demonstrates Price Elasticity</a:t>
            </a:r>
            <a:endParaRPr lang="en-US" sz="4000" b="1" dirty="0"/>
          </a:p>
        </p:txBody>
      </p:sp>
      <p:sp>
        <p:nvSpPr>
          <p:cNvPr id="2" name="Slide Number Placeholder 1"/>
          <p:cNvSpPr>
            <a:spLocks noGrp="1"/>
          </p:cNvSpPr>
          <p:nvPr>
            <p:ph type="sldNum" sz="quarter" idx="12"/>
          </p:nvPr>
        </p:nvSpPr>
        <p:spPr/>
        <p:txBody>
          <a:bodyPr/>
          <a:lstStyle/>
          <a:p>
            <a:fld id="{11BC905E-8043-44A8-8A73-E1564B6E9CEA}" type="slidenum">
              <a:rPr lang="en-US" smtClean="0">
                <a:solidFill>
                  <a:prstClr val="black">
                    <a:tint val="75000"/>
                  </a:prstClr>
                </a:solidFill>
              </a:rPr>
              <a:pPr/>
              <a:t>10</a:t>
            </a:fld>
            <a:endParaRPr lang="en-US" dirty="0">
              <a:solidFill>
                <a:prstClr val="black">
                  <a:tint val="75000"/>
                </a:prstClr>
              </a:solidFill>
            </a:endParaRPr>
          </a:p>
        </p:txBody>
      </p:sp>
      <p:graphicFrame>
        <p:nvGraphicFramePr>
          <p:cNvPr id="5" name="Chart 4"/>
          <p:cNvGraphicFramePr>
            <a:graphicFrameLocks/>
          </p:cNvGraphicFramePr>
          <p:nvPr>
            <p:extLst>
              <p:ext uri="{D42A27DB-BD31-4B8C-83A1-F6EECF244321}">
                <p14:modId xmlns:p14="http://schemas.microsoft.com/office/powerpoint/2010/main" val="1712996391"/>
              </p:ext>
            </p:extLst>
          </p:nvPr>
        </p:nvGraphicFramePr>
        <p:xfrm>
          <a:off x="786375" y="1393535"/>
          <a:ext cx="7434099" cy="4454980"/>
        </p:xfrm>
        <a:graphic>
          <a:graphicData uri="http://schemas.openxmlformats.org/drawingml/2006/chart">
            <c:chart xmlns:c="http://schemas.openxmlformats.org/drawingml/2006/chart" xmlns:r="http://schemas.openxmlformats.org/officeDocument/2006/relationships" r:id="rId3"/>
          </a:graphicData>
        </a:graphic>
      </p:graphicFrame>
      <p:grpSp>
        <p:nvGrpSpPr>
          <p:cNvPr id="16" name="Group 15"/>
          <p:cNvGrpSpPr/>
          <p:nvPr/>
        </p:nvGrpSpPr>
        <p:grpSpPr>
          <a:xfrm>
            <a:off x="6530655" y="2507280"/>
            <a:ext cx="960125" cy="499265"/>
            <a:chOff x="5954580" y="2507280"/>
            <a:chExt cx="960125" cy="499265"/>
          </a:xfrm>
        </p:grpSpPr>
        <p:sp>
          <p:nvSpPr>
            <p:cNvPr id="14" name="Down Arrow 13"/>
            <p:cNvSpPr/>
            <p:nvPr/>
          </p:nvSpPr>
          <p:spPr>
            <a:xfrm>
              <a:off x="5954580" y="2584090"/>
              <a:ext cx="268835" cy="422455"/>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5" name="TextBox 14"/>
            <p:cNvSpPr txBox="1"/>
            <p:nvPr/>
          </p:nvSpPr>
          <p:spPr>
            <a:xfrm>
              <a:off x="6185010" y="2507280"/>
              <a:ext cx="729695" cy="461665"/>
            </a:xfrm>
            <a:prstGeom prst="rect">
              <a:avLst/>
            </a:prstGeom>
            <a:noFill/>
          </p:spPr>
          <p:txBody>
            <a:bodyPr wrap="square" rtlCol="0">
              <a:spAutoFit/>
            </a:bodyPr>
            <a:lstStyle/>
            <a:p>
              <a:r>
                <a:rPr lang="en-US" sz="2400" b="1" dirty="0">
                  <a:solidFill>
                    <a:prstClr val="black"/>
                  </a:solidFill>
                </a:rPr>
                <a:t>DR</a:t>
              </a:r>
            </a:p>
          </p:txBody>
        </p:sp>
      </p:grpSp>
      <p:grpSp>
        <p:nvGrpSpPr>
          <p:cNvPr id="20" name="Group 19"/>
          <p:cNvGrpSpPr/>
          <p:nvPr/>
        </p:nvGrpSpPr>
        <p:grpSpPr>
          <a:xfrm>
            <a:off x="2421320" y="3275380"/>
            <a:ext cx="960125" cy="523220"/>
            <a:chOff x="2229295" y="3352190"/>
            <a:chExt cx="960125" cy="523220"/>
          </a:xfrm>
        </p:grpSpPr>
        <p:sp>
          <p:nvSpPr>
            <p:cNvPr id="18" name="Down Arrow 17"/>
            <p:cNvSpPr/>
            <p:nvPr/>
          </p:nvSpPr>
          <p:spPr>
            <a:xfrm>
              <a:off x="2229295" y="3429000"/>
              <a:ext cx="268835" cy="422455"/>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dirty="0">
                <a:solidFill>
                  <a:prstClr val="white"/>
                </a:solidFill>
              </a:endParaRPr>
            </a:p>
          </p:txBody>
        </p:sp>
        <p:sp>
          <p:nvSpPr>
            <p:cNvPr id="19" name="TextBox 18"/>
            <p:cNvSpPr txBox="1"/>
            <p:nvPr/>
          </p:nvSpPr>
          <p:spPr>
            <a:xfrm>
              <a:off x="2459725" y="3352190"/>
              <a:ext cx="729695" cy="523220"/>
            </a:xfrm>
            <a:prstGeom prst="rect">
              <a:avLst/>
            </a:prstGeom>
            <a:noFill/>
          </p:spPr>
          <p:txBody>
            <a:bodyPr wrap="square" rtlCol="0">
              <a:spAutoFit/>
            </a:bodyPr>
            <a:lstStyle/>
            <a:p>
              <a:r>
                <a:rPr lang="en-US" sz="2800" b="1" dirty="0">
                  <a:solidFill>
                    <a:srgbClr val="FF0000"/>
                  </a:solidFill>
                </a:rPr>
                <a:t>Rev</a:t>
              </a:r>
            </a:p>
          </p:txBody>
        </p:sp>
      </p:grpSp>
    </p:spTree>
    <p:extLst>
      <p:ext uri="{BB962C8B-B14F-4D97-AF65-F5344CB8AC3E}">
        <p14:creationId xmlns:p14="http://schemas.microsoft.com/office/powerpoint/2010/main" val="1464745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Diagram 28"/>
          <p:cNvGraphicFramePr/>
          <p:nvPr/>
        </p:nvGraphicFramePr>
        <p:xfrm>
          <a:off x="-242630" y="1861325"/>
          <a:ext cx="294679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5" name="Picture 5"/>
          <p:cNvPicPr>
            <a:picLocks noChangeAspect="1" noChangeArrowheads="1"/>
          </p:cNvPicPr>
          <p:nvPr/>
        </p:nvPicPr>
        <p:blipFill>
          <a:blip r:embed="rId8" cstate="print">
            <a:duotone>
              <a:schemeClr val="accent2">
                <a:shade val="45000"/>
                <a:satMod val="135000"/>
              </a:schemeClr>
              <a:prstClr val="white"/>
            </a:duotone>
          </a:blip>
          <a:srcRect/>
          <a:stretch>
            <a:fillRect/>
          </a:stretch>
        </p:blipFill>
        <p:spPr bwMode="auto">
          <a:xfrm>
            <a:off x="2196204" y="59494"/>
            <a:ext cx="4953805" cy="4329631"/>
          </a:xfrm>
          <a:prstGeom prst="rect">
            <a:avLst/>
          </a:prstGeom>
          <a:noFill/>
          <a:ln w="9525">
            <a:noFill/>
            <a:miter lim="800000"/>
            <a:headEnd/>
            <a:tailEnd/>
          </a:ln>
        </p:spPr>
      </p:pic>
      <p:pic>
        <p:nvPicPr>
          <p:cNvPr id="23" name="Picture 2"/>
          <p:cNvPicPr>
            <a:picLocks noChangeAspect="1" noChangeArrowheads="1"/>
          </p:cNvPicPr>
          <p:nvPr/>
        </p:nvPicPr>
        <p:blipFill>
          <a:blip r:embed="rId9" cstate="print"/>
          <a:srcRect/>
          <a:stretch>
            <a:fillRect/>
          </a:stretch>
        </p:blipFill>
        <p:spPr bwMode="auto">
          <a:xfrm>
            <a:off x="6876301" y="3279974"/>
            <a:ext cx="2267700" cy="2645352"/>
          </a:xfrm>
          <a:prstGeom prst="rect">
            <a:avLst/>
          </a:prstGeom>
          <a:noFill/>
          <a:ln w="9525">
            <a:noFill/>
            <a:miter lim="800000"/>
            <a:headEnd/>
            <a:tailEnd/>
          </a:ln>
        </p:spPr>
      </p:pic>
      <p:sp>
        <p:nvSpPr>
          <p:cNvPr id="20" name="Title 19"/>
          <p:cNvSpPr>
            <a:spLocks noGrp="1"/>
          </p:cNvSpPr>
          <p:nvPr>
            <p:ph type="title"/>
          </p:nvPr>
        </p:nvSpPr>
        <p:spPr>
          <a:xfrm>
            <a:off x="3573470" y="2776115"/>
            <a:ext cx="2196203" cy="960125"/>
          </a:xfrm>
        </p:spPr>
        <p:txBody>
          <a:bodyPr/>
          <a:lstStyle/>
          <a:p>
            <a:pPr algn="ctr"/>
            <a:r>
              <a:rPr lang="en-US" sz="4400" dirty="0" smtClean="0"/>
              <a:t>DR 2012</a:t>
            </a:r>
            <a:endParaRPr lang="en-US" sz="4400" dirty="0"/>
          </a:p>
        </p:txBody>
      </p:sp>
      <p:sp>
        <p:nvSpPr>
          <p:cNvPr id="2" name="Slide Number Placeholder 1"/>
          <p:cNvSpPr>
            <a:spLocks noGrp="1"/>
          </p:cNvSpPr>
          <p:nvPr>
            <p:ph type="sldNum" sz="quarter" idx="12"/>
          </p:nvPr>
        </p:nvSpPr>
        <p:spPr/>
        <p:txBody>
          <a:bodyPr/>
          <a:lstStyle/>
          <a:p>
            <a:fld id="{11BC905E-8043-44A8-8A73-E1564B6E9CEA}" type="slidenum">
              <a:rPr lang="en-US" smtClean="0">
                <a:solidFill>
                  <a:prstClr val="black">
                    <a:tint val="75000"/>
                  </a:prstClr>
                </a:solidFill>
              </a:rPr>
              <a:pPr/>
              <a:t>11</a:t>
            </a:fld>
            <a:endParaRPr lang="en-US" dirty="0">
              <a:solidFill>
                <a:prstClr val="black">
                  <a:tint val="75000"/>
                </a:prstClr>
              </a:solidFill>
            </a:endParaRPr>
          </a:p>
        </p:txBody>
      </p:sp>
      <p:graphicFrame>
        <p:nvGraphicFramePr>
          <p:cNvPr id="21" name="Diagram 20"/>
          <p:cNvGraphicFramePr/>
          <p:nvPr/>
        </p:nvGraphicFramePr>
        <p:xfrm>
          <a:off x="654690" y="279790"/>
          <a:ext cx="7796215" cy="5645536"/>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
        <p:nvSpPr>
          <p:cNvPr id="31" name="Oval 30"/>
          <p:cNvSpPr/>
          <p:nvPr/>
        </p:nvSpPr>
        <p:spPr>
          <a:xfrm>
            <a:off x="3227825" y="2353661"/>
            <a:ext cx="2841970" cy="1689819"/>
          </a:xfrm>
          <a:prstGeom prst="ellipse">
            <a:avLst/>
          </a:prstGeom>
          <a:solidFill>
            <a:schemeClr val="bg1"/>
          </a:solidFill>
          <a:ln w="76200" cmpd="sng">
            <a:solidFill>
              <a:schemeClr val="accent3">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black">
                  <a:lumMod val="85000"/>
                  <a:lumOff val="15000"/>
                </a:prstClr>
              </a:solidFill>
            </a:endParaRPr>
          </a:p>
        </p:txBody>
      </p:sp>
      <p:sp>
        <p:nvSpPr>
          <p:cNvPr id="9" name="TextBox 8"/>
          <p:cNvSpPr txBox="1"/>
          <p:nvPr/>
        </p:nvSpPr>
        <p:spPr>
          <a:xfrm>
            <a:off x="3227825" y="2713218"/>
            <a:ext cx="2841970" cy="1200329"/>
          </a:xfrm>
          <a:prstGeom prst="rect">
            <a:avLst/>
          </a:prstGeom>
          <a:noFill/>
        </p:spPr>
        <p:txBody>
          <a:bodyPr wrap="square" rtlCol="0">
            <a:spAutoFit/>
          </a:bodyPr>
          <a:lstStyle/>
          <a:p>
            <a:pPr algn="ctr"/>
            <a:r>
              <a:rPr lang="en-US" sz="2400" b="1" dirty="0">
                <a:solidFill>
                  <a:srgbClr val="9BBB59">
                    <a:lumMod val="50000"/>
                  </a:srgbClr>
                </a:solidFill>
                <a:latin typeface="Arial" pitchFamily="34" charset="0"/>
                <a:cs typeface="Arial" pitchFamily="34" charset="0"/>
              </a:rPr>
              <a:t>Demand Response Program</a:t>
            </a:r>
          </a:p>
        </p:txBody>
      </p:sp>
    </p:spTree>
    <p:extLst>
      <p:ext uri="{BB962C8B-B14F-4D97-AF65-F5344CB8AC3E}">
        <p14:creationId xmlns:p14="http://schemas.microsoft.com/office/powerpoint/2010/main" val="13555175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1" name="Picture 1" descr="C:\Documents and Settings\murphyde.CT.OGENT.COM\Local Settings\Temporary Internet Files\Content.IE5\1Z9JEZ4C\MP900315493[1].jpg"/>
          <p:cNvPicPr>
            <a:picLocks noChangeAspect="1" noChangeArrowheads="1"/>
          </p:cNvPicPr>
          <p:nvPr/>
        </p:nvPicPr>
        <p:blipFill>
          <a:blip r:embed="rId3" cstate="print">
            <a:lum bright="70000" contrast="-70000"/>
          </a:blip>
          <a:srcRect/>
          <a:stretch>
            <a:fillRect/>
          </a:stretch>
        </p:blipFill>
        <p:spPr bwMode="auto">
          <a:xfrm>
            <a:off x="5148074" y="813897"/>
            <a:ext cx="3997105" cy="6071553"/>
          </a:xfrm>
          <a:prstGeom prst="rect">
            <a:avLst/>
          </a:prstGeom>
          <a:noFill/>
        </p:spPr>
      </p:pic>
      <p:sp>
        <p:nvSpPr>
          <p:cNvPr id="5" name="Title 4"/>
          <p:cNvSpPr>
            <a:spLocks noGrp="1"/>
          </p:cNvSpPr>
          <p:nvPr>
            <p:ph type="title"/>
          </p:nvPr>
        </p:nvSpPr>
        <p:spPr/>
        <p:txBody>
          <a:bodyPr>
            <a:normAutofit fontScale="90000"/>
          </a:bodyPr>
          <a:lstStyle/>
          <a:p>
            <a:r>
              <a:rPr lang="en-US" sz="4000" dirty="0" smtClean="0"/>
              <a:t>Customer Engagement</a:t>
            </a:r>
            <a:br>
              <a:rPr lang="en-US" sz="4000" dirty="0" smtClean="0"/>
            </a:br>
            <a:r>
              <a:rPr lang="en-US" dirty="0"/>
              <a:t/>
            </a:r>
            <a:br>
              <a:rPr lang="en-US" dirty="0"/>
            </a:br>
            <a:endParaRPr lang="en-US" sz="4000" dirty="0"/>
          </a:p>
        </p:txBody>
      </p:sp>
      <p:sp>
        <p:nvSpPr>
          <p:cNvPr id="4" name="Slide Number Placeholder 3"/>
          <p:cNvSpPr>
            <a:spLocks noGrp="1"/>
          </p:cNvSpPr>
          <p:nvPr>
            <p:ph type="sldNum" sz="quarter" idx="12"/>
          </p:nvPr>
        </p:nvSpPr>
        <p:spPr/>
        <p:txBody>
          <a:bodyPr/>
          <a:lstStyle/>
          <a:p>
            <a:fld id="{11BC905E-8043-44A8-8A73-E1564B6E9CEA}" type="slidenum">
              <a:rPr lang="en-US" smtClean="0">
                <a:solidFill>
                  <a:prstClr val="black">
                    <a:tint val="75000"/>
                  </a:prstClr>
                </a:solidFill>
              </a:rPr>
              <a:pPr/>
              <a:t>12</a:t>
            </a:fld>
            <a:endParaRPr lang="en-US" dirty="0">
              <a:solidFill>
                <a:prstClr val="black">
                  <a:tint val="75000"/>
                </a:prstClr>
              </a:solidFill>
            </a:endParaRPr>
          </a:p>
        </p:txBody>
      </p:sp>
      <p:sp>
        <p:nvSpPr>
          <p:cNvPr id="2" name="TextBox 1"/>
          <p:cNvSpPr txBox="1"/>
          <p:nvPr/>
        </p:nvSpPr>
        <p:spPr>
          <a:xfrm>
            <a:off x="309045" y="2929955"/>
            <a:ext cx="5290744" cy="2554545"/>
          </a:xfrm>
          <a:prstGeom prst="rect">
            <a:avLst/>
          </a:prstGeom>
          <a:noFill/>
        </p:spPr>
        <p:txBody>
          <a:bodyPr wrap="none" rtlCol="0">
            <a:spAutoFit/>
          </a:bodyPr>
          <a:lstStyle/>
          <a:p>
            <a:r>
              <a:rPr lang="en-US" sz="4000" dirty="0">
                <a:solidFill>
                  <a:prstClr val="black"/>
                </a:solidFill>
              </a:rPr>
              <a:t>Positive Energy Together</a:t>
            </a:r>
          </a:p>
          <a:p>
            <a:r>
              <a:rPr lang="en-US" sz="4000" dirty="0">
                <a:solidFill>
                  <a:prstClr val="black"/>
                </a:solidFill>
              </a:rPr>
              <a:t>Partnership</a:t>
            </a:r>
          </a:p>
          <a:p>
            <a:r>
              <a:rPr lang="en-US" sz="4000" dirty="0">
                <a:solidFill>
                  <a:prstClr val="black"/>
                </a:solidFill>
              </a:rPr>
              <a:t>Full Disclosure</a:t>
            </a:r>
          </a:p>
          <a:p>
            <a:r>
              <a:rPr lang="en-US" sz="4000" dirty="0">
                <a:solidFill>
                  <a:prstClr val="black"/>
                </a:solidFill>
              </a:rPr>
              <a:t>Humility</a:t>
            </a:r>
          </a:p>
        </p:txBody>
      </p:sp>
    </p:spTree>
    <p:extLst>
      <p:ext uri="{BB962C8B-B14F-4D97-AF65-F5344CB8AC3E}">
        <p14:creationId xmlns:p14="http://schemas.microsoft.com/office/powerpoint/2010/main" val="30156247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lded Corner 7"/>
          <p:cNvSpPr/>
          <p:nvPr/>
        </p:nvSpPr>
        <p:spPr>
          <a:xfrm>
            <a:off x="885119" y="1163105"/>
            <a:ext cx="7220141" cy="4378170"/>
          </a:xfrm>
          <a:prstGeom prst="foldedCorner">
            <a:avLst/>
          </a:prstGeom>
          <a:solidFill>
            <a:schemeClr val="accent4"/>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2800" dirty="0">
                <a:solidFill>
                  <a:srgbClr val="000001"/>
                </a:solidFill>
                <a:latin typeface="Arial" pitchFamily="34" charset="0"/>
                <a:cs typeface="Arial" pitchFamily="34" charset="0"/>
                <a:sym typeface="Univers 55"/>
              </a:rPr>
              <a:t>Pricing (rates) will reflect </a:t>
            </a:r>
          </a:p>
          <a:p>
            <a:pPr algn="ctr">
              <a:defRPr/>
            </a:pPr>
            <a:r>
              <a:rPr lang="en-US" sz="2800" dirty="0">
                <a:solidFill>
                  <a:srgbClr val="000001"/>
                </a:solidFill>
                <a:latin typeface="Arial" pitchFamily="34" charset="0"/>
                <a:cs typeface="Arial" pitchFamily="34" charset="0"/>
                <a:sym typeface="Univers 55"/>
              </a:rPr>
              <a:t>true cost</a:t>
            </a:r>
          </a:p>
          <a:p>
            <a:pPr algn="ctr">
              <a:defRPr/>
            </a:pPr>
            <a:r>
              <a:rPr lang="en-US" sz="2800" dirty="0">
                <a:solidFill>
                  <a:srgbClr val="000001"/>
                </a:solidFill>
                <a:latin typeface="Arial" pitchFamily="34" charset="0"/>
                <a:cs typeface="Arial" pitchFamily="34" charset="0"/>
                <a:sym typeface="Univers 55"/>
              </a:rPr>
              <a:t>minimizing any subsidies </a:t>
            </a:r>
          </a:p>
          <a:p>
            <a:pPr algn="ctr">
              <a:defRPr/>
            </a:pPr>
            <a:r>
              <a:rPr lang="en-US" sz="2800" dirty="0">
                <a:solidFill>
                  <a:srgbClr val="000001"/>
                </a:solidFill>
                <a:latin typeface="Arial" pitchFamily="34" charset="0"/>
                <a:cs typeface="Arial" pitchFamily="34" charset="0"/>
                <a:sym typeface="Univers 55"/>
              </a:rPr>
              <a:t>within or across customer rate classes.</a:t>
            </a:r>
          </a:p>
        </p:txBody>
      </p:sp>
      <p:sp>
        <p:nvSpPr>
          <p:cNvPr id="11266" name="Title 1"/>
          <p:cNvSpPr>
            <a:spLocks noGrp="1"/>
          </p:cNvSpPr>
          <p:nvPr>
            <p:ph type="title"/>
          </p:nvPr>
        </p:nvSpPr>
        <p:spPr>
          <a:xfrm>
            <a:off x="457200" y="274638"/>
            <a:ext cx="8229600" cy="792162"/>
          </a:xfrm>
        </p:spPr>
        <p:txBody>
          <a:bodyPr lIns="0" tIns="0" rIns="0" bIns="0">
            <a:normAutofit fontScale="90000"/>
          </a:bodyPr>
          <a:lstStyle/>
          <a:p>
            <a:pPr algn="l"/>
            <a:r>
              <a:rPr lang="en-US" sz="3200" b="1" dirty="0" smtClean="0">
                <a:latin typeface="Arial" pitchFamily="34" charset="0"/>
                <a:ea typeface="ヒラギノ角ゴ Pro W3"/>
                <a:cs typeface="Arial" pitchFamily="34" charset="0"/>
                <a:sym typeface="Arial" pitchFamily="34" charset="0"/>
              </a:rPr>
              <a:t>Customer Engagement - Guiding Principles</a:t>
            </a:r>
          </a:p>
        </p:txBody>
      </p:sp>
      <p:sp>
        <p:nvSpPr>
          <p:cNvPr id="5" name="Folded Corner 4"/>
          <p:cNvSpPr/>
          <p:nvPr/>
        </p:nvSpPr>
        <p:spPr>
          <a:xfrm>
            <a:off x="914400" y="1488035"/>
            <a:ext cx="6781800" cy="4038600"/>
          </a:xfrm>
          <a:prstGeom prst="foldedCorner">
            <a:avLst/>
          </a:prstGeom>
          <a:solidFill>
            <a:srgbClr val="00B0F0"/>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2800" dirty="0">
                <a:solidFill>
                  <a:srgbClr val="000001"/>
                </a:solidFill>
                <a:latin typeface="Arial" pitchFamily="34" charset="0"/>
                <a:cs typeface="Arial" pitchFamily="34" charset="0"/>
                <a:sym typeface="Univers 55"/>
              </a:rPr>
              <a:t>DR results will be obtained </a:t>
            </a:r>
          </a:p>
          <a:p>
            <a:pPr algn="ctr">
              <a:defRPr/>
            </a:pPr>
            <a:r>
              <a:rPr lang="en-US" sz="2800" dirty="0">
                <a:solidFill>
                  <a:srgbClr val="000001"/>
                </a:solidFill>
                <a:latin typeface="Arial" pitchFamily="34" charset="0"/>
                <a:cs typeface="Arial" pitchFamily="34" charset="0"/>
                <a:sym typeface="Univers 55"/>
              </a:rPr>
              <a:t>through customer empowerment</a:t>
            </a:r>
            <a:r>
              <a:rPr lang="en-US" dirty="0">
                <a:solidFill>
                  <a:srgbClr val="000001"/>
                </a:solidFill>
                <a:latin typeface="Arial" pitchFamily="34" charset="0"/>
                <a:cs typeface="Arial" pitchFamily="34" charset="0"/>
                <a:sym typeface="Univers 55"/>
              </a:rPr>
              <a:t>.</a:t>
            </a:r>
          </a:p>
        </p:txBody>
      </p:sp>
      <p:sp>
        <p:nvSpPr>
          <p:cNvPr id="6" name="Folded Corner 5"/>
          <p:cNvSpPr/>
          <p:nvPr/>
        </p:nvSpPr>
        <p:spPr>
          <a:xfrm>
            <a:off x="914400" y="1792835"/>
            <a:ext cx="6400800" cy="3733800"/>
          </a:xfrm>
          <a:prstGeom prst="foldedCorner">
            <a:avLst/>
          </a:prstGeom>
          <a:solidFill>
            <a:srgbClr val="00B050"/>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2800" dirty="0">
                <a:solidFill>
                  <a:srgbClr val="000001"/>
                </a:solidFill>
                <a:latin typeface="Arial" pitchFamily="34" charset="0"/>
                <a:cs typeface="Arial" pitchFamily="34" charset="0"/>
                <a:sym typeface="Univers 55"/>
              </a:rPr>
              <a:t>OG&amp;E will not utilize any </a:t>
            </a:r>
          </a:p>
          <a:p>
            <a:pPr algn="ctr">
              <a:defRPr/>
            </a:pPr>
            <a:r>
              <a:rPr lang="en-US" sz="2800" dirty="0">
                <a:solidFill>
                  <a:srgbClr val="000001"/>
                </a:solidFill>
                <a:latin typeface="Arial" pitchFamily="34" charset="0"/>
                <a:cs typeface="Arial" pitchFamily="34" charset="0"/>
                <a:sym typeface="Univers 55"/>
              </a:rPr>
              <a:t>direct control of </a:t>
            </a:r>
          </a:p>
          <a:p>
            <a:pPr algn="ctr">
              <a:defRPr/>
            </a:pPr>
            <a:r>
              <a:rPr lang="en-US" sz="2800" dirty="0">
                <a:solidFill>
                  <a:srgbClr val="000001"/>
                </a:solidFill>
                <a:latin typeface="Arial" pitchFamily="34" charset="0"/>
                <a:cs typeface="Arial" pitchFamily="34" charset="0"/>
                <a:sym typeface="Univers 55"/>
              </a:rPr>
              <a:t>customer equipment </a:t>
            </a:r>
          </a:p>
          <a:p>
            <a:pPr algn="ctr">
              <a:defRPr/>
            </a:pPr>
            <a:r>
              <a:rPr lang="en-US" sz="2800" dirty="0">
                <a:solidFill>
                  <a:srgbClr val="000001"/>
                </a:solidFill>
                <a:latin typeface="Arial" pitchFamily="34" charset="0"/>
                <a:cs typeface="Arial" pitchFamily="34" charset="0"/>
                <a:sym typeface="Univers 55"/>
              </a:rPr>
              <a:t>or appliances.</a:t>
            </a:r>
          </a:p>
          <a:p>
            <a:pPr>
              <a:defRPr/>
            </a:pPr>
            <a:endParaRPr lang="en-US" dirty="0">
              <a:solidFill>
                <a:srgbClr val="000001"/>
              </a:solidFill>
              <a:latin typeface="Arial" pitchFamily="34" charset="0"/>
              <a:cs typeface="Arial" pitchFamily="34" charset="0"/>
              <a:sym typeface="Univers 55"/>
            </a:endParaRPr>
          </a:p>
        </p:txBody>
      </p:sp>
      <p:sp>
        <p:nvSpPr>
          <p:cNvPr id="7" name="Folded Corner 6"/>
          <p:cNvSpPr/>
          <p:nvPr/>
        </p:nvSpPr>
        <p:spPr>
          <a:xfrm>
            <a:off x="914400" y="2097635"/>
            <a:ext cx="5943600" cy="3429000"/>
          </a:xfrm>
          <a:prstGeom prst="foldedCorner">
            <a:avLst/>
          </a:prstGeom>
          <a:solidFill>
            <a:srgbClr val="FFC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2800" dirty="0">
                <a:solidFill>
                  <a:srgbClr val="000001"/>
                </a:solidFill>
                <a:latin typeface="Arial" pitchFamily="34" charset="0"/>
                <a:cs typeface="Arial" pitchFamily="34" charset="0"/>
                <a:sym typeface="Univers 55"/>
              </a:rPr>
              <a:t>Customers will be provided </a:t>
            </a:r>
          </a:p>
          <a:p>
            <a:pPr algn="ctr">
              <a:defRPr/>
            </a:pPr>
            <a:r>
              <a:rPr lang="en-US" sz="2800" dirty="0">
                <a:solidFill>
                  <a:srgbClr val="000001"/>
                </a:solidFill>
                <a:latin typeface="Arial" pitchFamily="34" charset="0"/>
                <a:cs typeface="Arial" pitchFamily="34" charset="0"/>
                <a:sym typeface="Univers 55"/>
              </a:rPr>
              <a:t>time-differentiated pricing </a:t>
            </a:r>
          </a:p>
          <a:p>
            <a:pPr algn="ctr">
              <a:defRPr/>
            </a:pPr>
            <a:r>
              <a:rPr lang="en-US" sz="2800" dirty="0">
                <a:solidFill>
                  <a:srgbClr val="000001"/>
                </a:solidFill>
                <a:latin typeface="Arial" pitchFamily="34" charset="0"/>
                <a:cs typeface="Arial" pitchFamily="34" charset="0"/>
                <a:sym typeface="Univers 55"/>
              </a:rPr>
              <a:t>and be allowed to choose </a:t>
            </a:r>
          </a:p>
          <a:p>
            <a:pPr algn="ctr">
              <a:defRPr/>
            </a:pPr>
            <a:r>
              <a:rPr lang="en-US" sz="2800" dirty="0">
                <a:solidFill>
                  <a:srgbClr val="000001"/>
                </a:solidFill>
                <a:latin typeface="Arial" pitchFamily="34" charset="0"/>
                <a:cs typeface="Arial" pitchFamily="34" charset="0"/>
                <a:sym typeface="Univers 55"/>
              </a:rPr>
              <a:t>their balance </a:t>
            </a:r>
          </a:p>
          <a:p>
            <a:pPr algn="ctr">
              <a:defRPr/>
            </a:pPr>
            <a:r>
              <a:rPr lang="en-US" sz="2800" dirty="0">
                <a:solidFill>
                  <a:srgbClr val="000001"/>
                </a:solidFill>
                <a:latin typeface="Arial" pitchFamily="34" charset="0"/>
                <a:cs typeface="Arial" pitchFamily="34" charset="0"/>
                <a:sym typeface="Univers 55"/>
              </a:rPr>
              <a:t>of cost versus comfort.</a:t>
            </a:r>
          </a:p>
        </p:txBody>
      </p:sp>
    </p:spTree>
    <p:extLst>
      <p:ext uri="{BB962C8B-B14F-4D97-AF65-F5344CB8AC3E}">
        <p14:creationId xmlns:p14="http://schemas.microsoft.com/office/powerpoint/2010/main" val="39210252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Scale>
                                      <p:cBhvr>
                                        <p:cTn id="7"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8"/>
                                        </p:tgtEl>
                                        <p:attrNameLst>
                                          <p:attrName>ppt_x</p:attrName>
                                          <p:attrName>ppt_y</p:attrName>
                                        </p:attrNameLst>
                                      </p:cBhvr>
                                    </p:animMotion>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iterate type="lt">
                                    <p:tmPct val="0"/>
                                  </p:iterate>
                                  <p:childTnLst>
                                    <p:set>
                                      <p:cBhvr>
                                        <p:cTn id="13" dur="1" fill="hold">
                                          <p:stCondLst>
                                            <p:cond delay="0"/>
                                          </p:stCondLst>
                                        </p:cTn>
                                        <p:tgtEl>
                                          <p:spTgt spid="5"/>
                                        </p:tgtEl>
                                        <p:attrNameLst>
                                          <p:attrName>style.visibility</p:attrName>
                                        </p:attrNameLst>
                                      </p:cBhvr>
                                      <p:to>
                                        <p:strVal val="visible"/>
                                      </p:to>
                                    </p:set>
                                    <p:animScale>
                                      <p:cBhvr>
                                        <p:cTn id="14" dur="1000" decel="50000" fill="hold">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5"/>
                                        </p:tgtEl>
                                        <p:attrNameLst>
                                          <p:attrName>ppt_x</p:attrName>
                                          <p:attrName>ppt_y</p:attrName>
                                        </p:attrNameLst>
                                      </p:cBhvr>
                                    </p:animMotion>
                                    <p:animEffect transition="in" filter="fade">
                                      <p:cBhvr>
                                        <p:cTn id="16" dur="10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Scale>
                                      <p:cBhvr>
                                        <p:cTn id="21" dur="2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2000" decel="50000" fill="hold">
                                          <p:stCondLst>
                                            <p:cond delay="0"/>
                                          </p:stCondLst>
                                        </p:cTn>
                                        <p:tgtEl>
                                          <p:spTgt spid="6"/>
                                        </p:tgtEl>
                                        <p:attrNameLst>
                                          <p:attrName>ppt_x</p:attrName>
                                          <p:attrName>ppt_y</p:attrName>
                                        </p:attrNameLst>
                                      </p:cBhvr>
                                    </p:animMotion>
                                    <p:animEffect transition="in" filter="fade">
                                      <p:cBhvr>
                                        <p:cTn id="23" dur="20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Scale>
                                      <p:cBhvr>
                                        <p:cTn id="28" dur="2000" decel="50000" fill="hold">
                                          <p:stCondLst>
                                            <p:cond delay="0"/>
                                          </p:stCondLst>
                                        </p:cTn>
                                        <p:tgtEl>
                                          <p:spTgt spid="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2000" decel="50000" fill="hold">
                                          <p:stCondLst>
                                            <p:cond delay="0"/>
                                          </p:stCondLst>
                                        </p:cTn>
                                        <p:tgtEl>
                                          <p:spTgt spid="7"/>
                                        </p:tgtEl>
                                        <p:attrNameLst>
                                          <p:attrName>ppt_x</p:attrName>
                                          <p:attrName>ppt_y</p:attrName>
                                        </p:attrNameLst>
                                      </p:cBhvr>
                                    </p:animMotion>
                                    <p:animEffect transition="in" filter="fade">
                                      <p:cBhvr>
                                        <p:cTn id="30"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5" grpId="0" animBg="1"/>
      <p:bldP spid="6"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4" name="Picture 4" descr="http://tinycomb.com/wp-content/uploads/2009/05/picture-14.png"/>
          <p:cNvPicPr>
            <a:picLocks noChangeAspect="1" noChangeArrowheads="1"/>
          </p:cNvPicPr>
          <p:nvPr/>
        </p:nvPicPr>
        <p:blipFill>
          <a:blip r:embed="rId3" cstate="print"/>
          <a:srcRect/>
          <a:stretch>
            <a:fillRect/>
          </a:stretch>
        </p:blipFill>
        <p:spPr bwMode="auto">
          <a:xfrm>
            <a:off x="5554670" y="2055161"/>
            <a:ext cx="1997060" cy="731453"/>
          </a:xfrm>
          <a:prstGeom prst="rect">
            <a:avLst/>
          </a:prstGeom>
          <a:noFill/>
        </p:spPr>
      </p:pic>
      <p:sp>
        <p:nvSpPr>
          <p:cNvPr id="3" name="Title 2"/>
          <p:cNvSpPr>
            <a:spLocks noGrp="1"/>
          </p:cNvSpPr>
          <p:nvPr>
            <p:ph type="title"/>
          </p:nvPr>
        </p:nvSpPr>
        <p:spPr/>
        <p:txBody>
          <a:bodyPr>
            <a:normAutofit fontScale="90000"/>
          </a:bodyPr>
          <a:lstStyle/>
          <a:p>
            <a:r>
              <a:rPr lang="en-US" dirty="0" smtClean="0"/>
              <a:t>“Vendors Sell Hotdogs”…</a:t>
            </a:r>
            <a:br>
              <a:rPr lang="en-US" dirty="0" smtClean="0"/>
            </a:br>
            <a:r>
              <a:rPr lang="en-US" dirty="0" smtClean="0"/>
              <a:t>				but ‘Partners’….</a:t>
            </a:r>
            <a:endParaRPr lang="en-US" dirty="0"/>
          </a:p>
        </p:txBody>
      </p:sp>
      <p:sp>
        <p:nvSpPr>
          <p:cNvPr id="4" name="Text Placeholder 3"/>
          <p:cNvSpPr>
            <a:spLocks noGrp="1"/>
          </p:cNvSpPr>
          <p:nvPr>
            <p:ph idx="1"/>
          </p:nvPr>
        </p:nvSpPr>
        <p:spPr>
          <a:xfrm>
            <a:off x="251520" y="1484784"/>
            <a:ext cx="8229600" cy="4525963"/>
          </a:xfrm>
        </p:spPr>
        <p:txBody>
          <a:bodyPr>
            <a:normAutofit lnSpcReduction="10000"/>
          </a:bodyPr>
          <a:lstStyle/>
          <a:p>
            <a:pPr lvl="1"/>
            <a:r>
              <a:rPr lang="en-US" dirty="0" smtClean="0"/>
              <a:t>Strategy: Tight collaboration</a:t>
            </a:r>
          </a:p>
          <a:p>
            <a:pPr lvl="1"/>
            <a:r>
              <a:rPr lang="en-US" dirty="0" smtClean="0"/>
              <a:t>Silver Spring Networks (SSN)</a:t>
            </a:r>
          </a:p>
          <a:p>
            <a:pPr lvl="2"/>
            <a:r>
              <a:rPr lang="en-US" dirty="0" smtClean="0"/>
              <a:t>Networks, management services</a:t>
            </a:r>
          </a:p>
          <a:p>
            <a:pPr lvl="1"/>
            <a:r>
              <a:rPr lang="en-US" dirty="0" err="1" smtClean="0"/>
              <a:t>Corix</a:t>
            </a:r>
            <a:r>
              <a:rPr lang="en-US" dirty="0" smtClean="0"/>
              <a:t> Utilities</a:t>
            </a:r>
          </a:p>
          <a:p>
            <a:pPr lvl="2"/>
            <a:r>
              <a:rPr lang="en-US" dirty="0" smtClean="0"/>
              <a:t>HVAC installers </a:t>
            </a:r>
          </a:p>
          <a:p>
            <a:pPr lvl="2"/>
            <a:r>
              <a:rPr lang="en-US" dirty="0" smtClean="0"/>
              <a:t>24/7 Emergency Service Statewide</a:t>
            </a:r>
          </a:p>
          <a:p>
            <a:pPr lvl="1"/>
            <a:r>
              <a:rPr lang="en-US" dirty="0" smtClean="0"/>
              <a:t>Energate</a:t>
            </a:r>
          </a:p>
          <a:p>
            <a:pPr lvl="2"/>
            <a:r>
              <a:rPr lang="en-US" dirty="0" smtClean="0"/>
              <a:t>In-home technology (Smart Thermostats)</a:t>
            </a:r>
          </a:p>
          <a:p>
            <a:pPr lvl="3"/>
            <a:r>
              <a:rPr lang="en-US" dirty="0" smtClean="0"/>
              <a:t> engaging consumers</a:t>
            </a:r>
          </a:p>
          <a:p>
            <a:pPr lvl="3"/>
            <a:r>
              <a:rPr lang="en-US" dirty="0" smtClean="0"/>
              <a:t>connecting to OGE network</a:t>
            </a:r>
          </a:p>
          <a:p>
            <a:pPr lvl="3"/>
            <a:r>
              <a:rPr lang="en-US" dirty="0" smtClean="0"/>
              <a:t>price signals</a:t>
            </a:r>
          </a:p>
        </p:txBody>
      </p:sp>
      <p:sp>
        <p:nvSpPr>
          <p:cNvPr id="2" name="Slide Number Placeholder 1"/>
          <p:cNvSpPr>
            <a:spLocks noGrp="1"/>
          </p:cNvSpPr>
          <p:nvPr>
            <p:ph type="sldNum" sz="quarter" idx="12"/>
          </p:nvPr>
        </p:nvSpPr>
        <p:spPr/>
        <p:txBody>
          <a:bodyPr/>
          <a:lstStyle/>
          <a:p>
            <a:fld id="{11BC905E-8043-44A8-8A73-E1564B6E9CEA}" type="slidenum">
              <a:rPr lang="en-US" smtClean="0">
                <a:solidFill>
                  <a:prstClr val="black">
                    <a:tint val="75000"/>
                  </a:prstClr>
                </a:solidFill>
              </a:rPr>
              <a:pPr/>
              <a:t>14</a:t>
            </a:fld>
            <a:endParaRPr lang="en-US" dirty="0">
              <a:solidFill>
                <a:prstClr val="black">
                  <a:tint val="75000"/>
                </a:prstClr>
              </a:solidFill>
            </a:endParaRPr>
          </a:p>
        </p:txBody>
      </p:sp>
      <p:grpSp>
        <p:nvGrpSpPr>
          <p:cNvPr id="11" name="Group 10"/>
          <p:cNvGrpSpPr/>
          <p:nvPr/>
        </p:nvGrpSpPr>
        <p:grpSpPr>
          <a:xfrm>
            <a:off x="4490811" y="3068960"/>
            <a:ext cx="1792586" cy="589330"/>
            <a:chOff x="6955878" y="4005064"/>
            <a:chExt cx="1792586" cy="589330"/>
          </a:xfrm>
        </p:grpSpPr>
        <p:sp>
          <p:nvSpPr>
            <p:cNvPr id="6" name="Rectangle 5"/>
            <p:cNvSpPr/>
            <p:nvPr/>
          </p:nvSpPr>
          <p:spPr>
            <a:xfrm>
              <a:off x="7016629" y="4005064"/>
              <a:ext cx="1645876" cy="543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pic>
          <p:nvPicPr>
            <p:cNvPr id="8" name="Picture 20" descr="corix logo_utilities.gif"/>
            <p:cNvPicPr>
              <a:picLocks noChangeAspect="1"/>
            </p:cNvPicPr>
            <p:nvPr/>
          </p:nvPicPr>
          <p:blipFill rotWithShape="1">
            <a:blip r:embed="rId4" cstate="print"/>
            <a:srcRect r="25995"/>
            <a:stretch/>
          </p:blipFill>
          <p:spPr bwMode="auto">
            <a:xfrm>
              <a:off x="6955878" y="4005064"/>
              <a:ext cx="1792586" cy="589330"/>
            </a:xfrm>
            <a:prstGeom prst="rect">
              <a:avLst/>
            </a:prstGeom>
            <a:noFill/>
            <a:ln w="9525">
              <a:noFill/>
              <a:miter lim="800000"/>
              <a:headEnd/>
              <a:tailEnd/>
            </a:ln>
          </p:spPr>
        </p:pic>
      </p:grpSp>
      <p:pic>
        <p:nvPicPr>
          <p:cNvPr id="10242" name="Picture 2" descr="http://www.ccnmatthews.com/logos/20080118-energate_logo_200.jpg"/>
          <p:cNvPicPr>
            <a:picLocks noChangeAspect="1" noChangeArrowheads="1"/>
          </p:cNvPicPr>
          <p:nvPr/>
        </p:nvPicPr>
        <p:blipFill>
          <a:blip r:embed="rId5" cstate="print"/>
          <a:srcRect/>
          <a:stretch>
            <a:fillRect/>
          </a:stretch>
        </p:blipFill>
        <p:spPr bwMode="auto">
          <a:xfrm>
            <a:off x="5554670" y="4995898"/>
            <a:ext cx="1997060" cy="612432"/>
          </a:xfrm>
          <a:prstGeom prst="rect">
            <a:avLst/>
          </a:prstGeom>
          <a:noFill/>
        </p:spPr>
      </p:pic>
    </p:spTree>
    <p:extLst>
      <p:ext uri="{BB962C8B-B14F-4D97-AF65-F5344CB8AC3E}">
        <p14:creationId xmlns:p14="http://schemas.microsoft.com/office/powerpoint/2010/main" val="39439789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appendix</a:t>
            </a:r>
            <a:endParaRPr lang="en-US" dirty="0"/>
          </a:p>
        </p:txBody>
      </p:sp>
      <p:sp>
        <p:nvSpPr>
          <p:cNvPr id="6" name="Text Placeholder 5"/>
          <p:cNvSpPr>
            <a:spLocks noGrp="1"/>
          </p:cNvSpPr>
          <p:nvPr>
            <p:ph type="body" idx="1"/>
          </p:nvPr>
        </p:nvSpPr>
        <p:spPr>
          <a:xfrm>
            <a:off x="722313" y="2543291"/>
            <a:ext cx="7772400" cy="3612463"/>
          </a:xfrm>
        </p:spPr>
        <p:txBody>
          <a:bodyPr>
            <a:normAutofit/>
          </a:bodyPr>
          <a:lstStyle/>
          <a:p>
            <a:endParaRPr lang="en-US" dirty="0" smtClean="0"/>
          </a:p>
        </p:txBody>
      </p:sp>
      <p:sp>
        <p:nvSpPr>
          <p:cNvPr id="4" name="Slide Number Placeholder 3"/>
          <p:cNvSpPr>
            <a:spLocks noGrp="1"/>
          </p:cNvSpPr>
          <p:nvPr>
            <p:ph type="sldNum" sz="quarter" idx="12"/>
          </p:nvPr>
        </p:nvSpPr>
        <p:spPr/>
        <p:txBody>
          <a:bodyPr/>
          <a:lstStyle/>
          <a:p>
            <a:fld id="{11BC905E-8043-44A8-8A73-E1564B6E9CEA}" type="slidenum">
              <a:rPr lang="en-US" smtClean="0">
                <a:solidFill>
                  <a:prstClr val="black">
                    <a:tint val="75000"/>
                  </a:prstClr>
                </a:solidFill>
              </a:rPr>
              <a:pPr/>
              <a:t>15</a:t>
            </a:fld>
            <a:endParaRPr lang="en-US" dirty="0">
              <a:solidFill>
                <a:prstClr val="black">
                  <a:tint val="75000"/>
                </a:prstClr>
              </a:solidFill>
            </a:endParaRPr>
          </a:p>
        </p:txBody>
      </p:sp>
      <p:pic>
        <p:nvPicPr>
          <p:cNvPr id="7" name="Picture 1" descr="C:\Documents and Settings\murphyde.CT.OGENT.COM\Local Settings\Temporary Internet Files\Content.IE5\1Z9JEZ4C\MP900315493[1].jpg"/>
          <p:cNvPicPr>
            <a:picLocks noChangeAspect="1" noChangeArrowheads="1"/>
          </p:cNvPicPr>
          <p:nvPr/>
        </p:nvPicPr>
        <p:blipFill>
          <a:blip r:embed="rId3" cstate="print">
            <a:lum bright="70000" contrast="-70000"/>
          </a:blip>
          <a:srcRect/>
          <a:stretch>
            <a:fillRect/>
          </a:stretch>
        </p:blipFill>
        <p:spPr bwMode="auto">
          <a:xfrm>
            <a:off x="5148074" y="813897"/>
            <a:ext cx="3997105" cy="6071553"/>
          </a:xfrm>
          <a:prstGeom prst="rect">
            <a:avLst/>
          </a:prstGeom>
          <a:noFill/>
        </p:spPr>
      </p:pic>
    </p:spTree>
    <p:extLst>
      <p:ext uri="{BB962C8B-B14F-4D97-AF65-F5344CB8AC3E}">
        <p14:creationId xmlns:p14="http://schemas.microsoft.com/office/powerpoint/2010/main" val="2718447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0955"/>
            <a:ext cx="8229600" cy="795337"/>
          </a:xfrm>
        </p:spPr>
        <p:txBody>
          <a:bodyPr/>
          <a:lstStyle/>
          <a:p>
            <a:pPr algn="ctr"/>
            <a:r>
              <a:rPr lang="en-US" sz="4000" b="1" dirty="0" smtClean="0"/>
              <a:t>PCT Drives Load Shifting</a:t>
            </a:r>
            <a:endParaRPr lang="en-US" sz="4000" b="1" dirty="0"/>
          </a:p>
        </p:txBody>
      </p:sp>
      <p:sp>
        <p:nvSpPr>
          <p:cNvPr id="2" name="Slide Number Placeholder 1"/>
          <p:cNvSpPr>
            <a:spLocks noGrp="1"/>
          </p:cNvSpPr>
          <p:nvPr>
            <p:ph type="sldNum" sz="quarter" idx="12"/>
          </p:nvPr>
        </p:nvSpPr>
        <p:spPr/>
        <p:txBody>
          <a:bodyPr/>
          <a:lstStyle/>
          <a:p>
            <a:fld id="{11BC905E-8043-44A8-8A73-E1564B6E9CEA}" type="slidenum">
              <a:rPr lang="en-US" smtClean="0">
                <a:solidFill>
                  <a:prstClr val="black">
                    <a:tint val="75000"/>
                  </a:prstClr>
                </a:solidFill>
              </a:rPr>
              <a:pPr/>
              <a:t>16</a:t>
            </a:fld>
            <a:endParaRPr lang="en-US" dirty="0">
              <a:solidFill>
                <a:prstClr val="black">
                  <a:tint val="75000"/>
                </a:prstClr>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2221091762"/>
              </p:ext>
            </p:extLst>
          </p:nvPr>
        </p:nvGraphicFramePr>
        <p:xfrm>
          <a:off x="1499600" y="806292"/>
          <a:ext cx="6385008" cy="4618298"/>
        </p:xfrm>
        <a:graphic>
          <a:graphicData uri="http://schemas.openxmlformats.org/drawingml/2006/table">
            <a:tbl>
              <a:tblPr firstRow="1" firstCol="1" lastRow="1" lastCol="1" bandRow="1" bandCol="1"/>
              <a:tblGrid>
                <a:gridCol w="1856419"/>
                <a:gridCol w="2283984"/>
                <a:gridCol w="2244605"/>
              </a:tblGrid>
              <a:tr h="460860">
                <a:tc>
                  <a:txBody>
                    <a:bodyPr/>
                    <a:lstStyle/>
                    <a:p>
                      <a:pPr algn="ctr" rtl="0" fontAlgn="ctr"/>
                      <a:r>
                        <a:rPr lang="en-US" sz="2400" b="1" i="0" u="none" strike="noStrike" dirty="0">
                          <a:solidFill>
                            <a:srgbClr val="000000"/>
                          </a:solidFill>
                          <a:effectLst/>
                          <a:latin typeface="Calibri"/>
                        </a:rPr>
                        <a:t> </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C2D69B"/>
                    </a:solidFill>
                  </a:tcPr>
                </a:tc>
                <a:tc>
                  <a:txBody>
                    <a:bodyPr/>
                    <a:lstStyle/>
                    <a:p>
                      <a:pPr algn="ctr" rtl="0" fontAlgn="ctr"/>
                      <a:r>
                        <a:rPr lang="en-US" sz="2400" b="1" i="0" u="none" strike="noStrike" dirty="0" smtClean="0">
                          <a:solidFill>
                            <a:srgbClr val="000000"/>
                          </a:solidFill>
                          <a:effectLst/>
                          <a:latin typeface="Calibri"/>
                        </a:rPr>
                        <a:t>On-Peak kWh</a:t>
                      </a:r>
                      <a:endParaRPr lang="en-US" sz="2400" b="1" i="0" u="none" strike="noStrike" dirty="0">
                        <a:solidFill>
                          <a:srgbClr val="000000"/>
                        </a:solidFill>
                        <a:effectLst/>
                        <a:latin typeface="Calibri"/>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C2D69B"/>
                    </a:solidFill>
                  </a:tcPr>
                </a:tc>
                <a:tc>
                  <a:txBody>
                    <a:bodyPr/>
                    <a:lstStyle/>
                    <a:p>
                      <a:pPr algn="ctr" rtl="0" fontAlgn="ctr"/>
                      <a:r>
                        <a:rPr lang="en-US" sz="2400" b="1" i="0" u="none" strike="noStrike" dirty="0" smtClean="0">
                          <a:solidFill>
                            <a:srgbClr val="000000"/>
                          </a:solidFill>
                          <a:effectLst/>
                          <a:latin typeface="Calibri"/>
                        </a:rPr>
                        <a:t>Off-Peak kWh</a:t>
                      </a:r>
                      <a:endParaRPr lang="en-US" sz="2400" b="1" i="0" u="none" strike="noStrike" dirty="0">
                        <a:solidFill>
                          <a:srgbClr val="000000"/>
                        </a:solidFill>
                        <a:effectLst/>
                        <a:latin typeface="Calibri"/>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C2D69B"/>
                    </a:solidFill>
                  </a:tcPr>
                </a:tc>
              </a:tr>
              <a:tr h="436807">
                <a:tc>
                  <a:txBody>
                    <a:bodyPr/>
                    <a:lstStyle/>
                    <a:p>
                      <a:pPr algn="l" rtl="0" fontAlgn="ctr"/>
                      <a:r>
                        <a:rPr lang="en-US" sz="2400" b="1" i="0" u="none" strike="noStrike" dirty="0">
                          <a:solidFill>
                            <a:srgbClr val="000000"/>
                          </a:solidFill>
                          <a:effectLst/>
                          <a:latin typeface="Calibri"/>
                        </a:rPr>
                        <a:t>Segment 1</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C2D69B"/>
                    </a:solidFill>
                  </a:tcPr>
                </a:tc>
                <a:tc>
                  <a:txBody>
                    <a:bodyPr/>
                    <a:lstStyle/>
                    <a:p>
                      <a:pPr algn="ctr" rtl="0" fontAlgn="ctr"/>
                      <a:r>
                        <a:rPr lang="en-US" sz="2400" b="0" i="0" u="none" strike="noStrike" dirty="0">
                          <a:solidFill>
                            <a:srgbClr val="000000"/>
                          </a:solidFill>
                          <a:effectLst/>
                          <a:latin typeface="Calibri"/>
                        </a:rPr>
                        <a:t> </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2400" b="0" i="0" u="none" strike="noStrike" dirty="0">
                          <a:solidFill>
                            <a:srgbClr val="000000"/>
                          </a:solidFill>
                          <a:effectLst/>
                          <a:latin typeface="Calibri"/>
                        </a:rPr>
                        <a:t> </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r>
              <a:tr h="436807">
                <a:tc>
                  <a:txBody>
                    <a:bodyPr/>
                    <a:lstStyle/>
                    <a:p>
                      <a:pPr algn="ctr" rtl="0" fontAlgn="ctr"/>
                      <a:r>
                        <a:rPr lang="en-US" sz="2400" b="0" i="0" u="none" strike="noStrike" dirty="0">
                          <a:solidFill>
                            <a:srgbClr val="000000"/>
                          </a:solidFill>
                          <a:effectLst/>
                          <a:latin typeface="Calibri"/>
                        </a:rPr>
                        <a:t>IHD Only</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C2D69B"/>
                    </a:solidFill>
                  </a:tcPr>
                </a:tc>
                <a:tc>
                  <a:txBody>
                    <a:bodyPr/>
                    <a:lstStyle/>
                    <a:p>
                      <a:pPr algn="ctr" rtl="0" fontAlgn="ctr"/>
                      <a:r>
                        <a:rPr lang="en-US" sz="2400" b="0" i="0" u="none" strike="noStrike" dirty="0">
                          <a:solidFill>
                            <a:srgbClr val="000000"/>
                          </a:solidFill>
                          <a:effectLst/>
                          <a:latin typeface="Calibri"/>
                        </a:rPr>
                        <a:t>-</a:t>
                      </a:r>
                      <a:r>
                        <a:rPr lang="en-US" sz="2400" b="0" i="0" u="none" strike="noStrike" dirty="0" smtClean="0">
                          <a:solidFill>
                            <a:srgbClr val="000000"/>
                          </a:solidFill>
                          <a:effectLst/>
                          <a:latin typeface="Calibri"/>
                        </a:rPr>
                        <a:t>13.2%</a:t>
                      </a:r>
                      <a:endParaRPr lang="en-US" sz="2400" b="0" i="0" u="none" strike="noStrike" dirty="0">
                        <a:solidFill>
                          <a:srgbClr val="000000"/>
                        </a:solidFill>
                        <a:effectLst/>
                        <a:latin typeface="Calibri"/>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2400" b="0" i="0" u="none" strike="noStrike" dirty="0">
                          <a:solidFill>
                            <a:srgbClr val="000000"/>
                          </a:solidFill>
                          <a:effectLst/>
                          <a:latin typeface="Calibri"/>
                        </a:rPr>
                        <a:t>-</a:t>
                      </a:r>
                      <a:r>
                        <a:rPr lang="en-US" sz="2400" b="0" i="0" u="none" strike="noStrike" dirty="0" smtClean="0">
                          <a:solidFill>
                            <a:srgbClr val="000000"/>
                          </a:solidFill>
                          <a:effectLst/>
                          <a:latin typeface="Calibri"/>
                        </a:rPr>
                        <a:t>3.3%</a:t>
                      </a:r>
                      <a:endParaRPr lang="en-US" sz="2400" b="0" i="0" u="none" strike="noStrike" dirty="0">
                        <a:solidFill>
                          <a:srgbClr val="000000"/>
                        </a:solidFill>
                        <a:effectLst/>
                        <a:latin typeface="Calibri"/>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r>
              <a:tr h="436807">
                <a:tc>
                  <a:txBody>
                    <a:bodyPr/>
                    <a:lstStyle/>
                    <a:p>
                      <a:pPr algn="ctr" rtl="0" fontAlgn="ctr"/>
                      <a:r>
                        <a:rPr lang="en-US" sz="2400" b="0" i="0" u="none" strike="noStrike" dirty="0">
                          <a:solidFill>
                            <a:srgbClr val="000000"/>
                          </a:solidFill>
                          <a:effectLst/>
                          <a:latin typeface="Calibri"/>
                        </a:rPr>
                        <a:t>PCT Only</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C2D69B"/>
                    </a:solidFill>
                  </a:tcPr>
                </a:tc>
                <a:tc>
                  <a:txBody>
                    <a:bodyPr/>
                    <a:lstStyle/>
                    <a:p>
                      <a:pPr algn="ctr" rtl="0" fontAlgn="ctr"/>
                      <a:r>
                        <a:rPr lang="en-US" sz="2400" b="0" i="0" u="none" strike="noStrike" dirty="0">
                          <a:solidFill>
                            <a:srgbClr val="000000"/>
                          </a:solidFill>
                          <a:effectLst/>
                          <a:latin typeface="Calibri"/>
                        </a:rPr>
                        <a:t>-</a:t>
                      </a:r>
                      <a:r>
                        <a:rPr lang="en-US" sz="2400" b="0" i="0" u="none" strike="noStrike" dirty="0" smtClean="0">
                          <a:solidFill>
                            <a:srgbClr val="000000"/>
                          </a:solidFill>
                          <a:effectLst/>
                          <a:latin typeface="Calibri"/>
                        </a:rPr>
                        <a:t>34.8%</a:t>
                      </a:r>
                      <a:endParaRPr lang="en-US" sz="2400" b="0" i="0" u="none" strike="noStrike" dirty="0">
                        <a:solidFill>
                          <a:srgbClr val="000000"/>
                        </a:solidFill>
                        <a:effectLst/>
                        <a:latin typeface="Calibri"/>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2400" b="0" i="0" u="none" strike="noStrike" dirty="0" smtClean="0">
                          <a:solidFill>
                            <a:srgbClr val="000000"/>
                          </a:solidFill>
                          <a:effectLst/>
                          <a:latin typeface="Calibri"/>
                        </a:rPr>
                        <a:t>9.0%</a:t>
                      </a:r>
                      <a:endParaRPr lang="en-US" sz="2400" b="0" i="0" u="none" strike="noStrike" dirty="0">
                        <a:solidFill>
                          <a:srgbClr val="000000"/>
                        </a:solidFill>
                        <a:effectLst/>
                        <a:latin typeface="Calibri"/>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r>
              <a:tr h="436807">
                <a:tc>
                  <a:txBody>
                    <a:bodyPr/>
                    <a:lstStyle/>
                    <a:p>
                      <a:pPr algn="l" rtl="0" fontAlgn="ctr"/>
                      <a:r>
                        <a:rPr lang="en-US" sz="2400" b="1" i="0" u="none" strike="noStrike" dirty="0">
                          <a:solidFill>
                            <a:srgbClr val="000000"/>
                          </a:solidFill>
                          <a:effectLst/>
                          <a:latin typeface="Calibri"/>
                        </a:rPr>
                        <a:t>Segment 2</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C2D69B"/>
                    </a:solidFill>
                  </a:tcPr>
                </a:tc>
                <a:tc>
                  <a:txBody>
                    <a:bodyPr/>
                    <a:lstStyle/>
                    <a:p>
                      <a:pPr algn="ctr" rtl="0" fontAlgn="ctr"/>
                      <a:r>
                        <a:rPr lang="en-US" sz="2400" b="0" i="0" u="none" strike="noStrike" dirty="0">
                          <a:solidFill>
                            <a:srgbClr val="000000"/>
                          </a:solidFill>
                          <a:effectLst/>
                          <a:latin typeface="Calibri"/>
                        </a:rPr>
                        <a:t> </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2400" b="0" i="0" u="none" strike="noStrike" dirty="0">
                          <a:solidFill>
                            <a:srgbClr val="000000"/>
                          </a:solidFill>
                          <a:effectLst/>
                          <a:latin typeface="Calibri"/>
                        </a:rPr>
                        <a:t> </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r>
              <a:tr h="662982">
                <a:tc>
                  <a:txBody>
                    <a:bodyPr/>
                    <a:lstStyle/>
                    <a:p>
                      <a:pPr algn="ctr" rtl="0" fontAlgn="ctr"/>
                      <a:r>
                        <a:rPr lang="en-US" sz="2400" b="0" i="0" u="none" strike="noStrike" dirty="0">
                          <a:solidFill>
                            <a:srgbClr val="000000"/>
                          </a:solidFill>
                          <a:effectLst/>
                          <a:latin typeface="Calibri"/>
                        </a:rPr>
                        <a:t>IHD Only</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C2D69B"/>
                    </a:solidFill>
                  </a:tcPr>
                </a:tc>
                <a:tc>
                  <a:txBody>
                    <a:bodyPr/>
                    <a:lstStyle/>
                    <a:p>
                      <a:pPr algn="ctr" rtl="0" fontAlgn="ctr"/>
                      <a:r>
                        <a:rPr lang="en-US" sz="2400" b="0" i="0" u="none" strike="noStrike" dirty="0">
                          <a:solidFill>
                            <a:srgbClr val="000000"/>
                          </a:solidFill>
                          <a:effectLst/>
                          <a:latin typeface="Calibri"/>
                        </a:rPr>
                        <a:t>-</a:t>
                      </a:r>
                      <a:r>
                        <a:rPr lang="en-US" sz="2400" b="0" i="0" u="none" strike="noStrike" dirty="0" smtClean="0">
                          <a:solidFill>
                            <a:srgbClr val="000000"/>
                          </a:solidFill>
                          <a:effectLst/>
                          <a:latin typeface="Calibri"/>
                        </a:rPr>
                        <a:t>13.3%</a:t>
                      </a:r>
                      <a:endParaRPr lang="en-US" sz="2400" b="0" i="0" u="none" strike="noStrike" dirty="0">
                        <a:solidFill>
                          <a:srgbClr val="000000"/>
                        </a:solidFill>
                        <a:effectLst/>
                        <a:latin typeface="Calibri"/>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2400" b="0" i="0" u="none" strike="noStrike" dirty="0" smtClean="0">
                          <a:solidFill>
                            <a:srgbClr val="000000"/>
                          </a:solidFill>
                          <a:effectLst/>
                          <a:latin typeface="Calibri"/>
                        </a:rPr>
                        <a:t>2.1%</a:t>
                      </a:r>
                      <a:endParaRPr lang="en-US" sz="2400" b="0" i="0" u="none" strike="noStrike" dirty="0">
                        <a:solidFill>
                          <a:srgbClr val="000000"/>
                        </a:solidFill>
                        <a:effectLst/>
                        <a:latin typeface="Calibri"/>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r>
              <a:tr h="436807">
                <a:tc>
                  <a:txBody>
                    <a:bodyPr/>
                    <a:lstStyle/>
                    <a:p>
                      <a:pPr algn="ctr" rtl="0" fontAlgn="ctr"/>
                      <a:r>
                        <a:rPr lang="en-US" sz="2400" b="0" i="0" u="none" strike="noStrike" dirty="0">
                          <a:solidFill>
                            <a:srgbClr val="000000"/>
                          </a:solidFill>
                          <a:effectLst/>
                          <a:latin typeface="Calibri"/>
                        </a:rPr>
                        <a:t>PCT Only</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C2D69B"/>
                    </a:solidFill>
                  </a:tcPr>
                </a:tc>
                <a:tc>
                  <a:txBody>
                    <a:bodyPr/>
                    <a:lstStyle/>
                    <a:p>
                      <a:pPr algn="ctr" rtl="0" fontAlgn="ctr"/>
                      <a:r>
                        <a:rPr lang="en-US" sz="2400" b="0" i="0" u="none" strike="noStrike" dirty="0">
                          <a:solidFill>
                            <a:srgbClr val="000000"/>
                          </a:solidFill>
                          <a:effectLst/>
                          <a:latin typeface="Calibri"/>
                        </a:rPr>
                        <a:t>-</a:t>
                      </a:r>
                      <a:r>
                        <a:rPr lang="en-US" sz="2400" b="0" i="0" u="none" strike="noStrike" dirty="0" smtClean="0">
                          <a:solidFill>
                            <a:srgbClr val="000000"/>
                          </a:solidFill>
                          <a:effectLst/>
                          <a:latin typeface="Calibri"/>
                        </a:rPr>
                        <a:t>22.4%</a:t>
                      </a:r>
                      <a:endParaRPr lang="en-US" sz="2400" b="0" i="0" u="none" strike="noStrike" dirty="0">
                        <a:solidFill>
                          <a:srgbClr val="000000"/>
                        </a:solidFill>
                        <a:effectLst/>
                        <a:latin typeface="Calibri"/>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2400" b="0" i="0" u="none" strike="noStrike" dirty="0" smtClean="0">
                          <a:solidFill>
                            <a:srgbClr val="000000"/>
                          </a:solidFill>
                          <a:effectLst/>
                          <a:latin typeface="Calibri"/>
                        </a:rPr>
                        <a:t>23.1%</a:t>
                      </a:r>
                      <a:endParaRPr lang="en-US" sz="2400" b="0" i="0" u="none" strike="noStrike" dirty="0">
                        <a:solidFill>
                          <a:srgbClr val="000000"/>
                        </a:solidFill>
                        <a:effectLst/>
                        <a:latin typeface="Calibri"/>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r>
              <a:tr h="436807">
                <a:tc>
                  <a:txBody>
                    <a:bodyPr/>
                    <a:lstStyle/>
                    <a:p>
                      <a:pPr algn="l" rtl="0" fontAlgn="ctr"/>
                      <a:r>
                        <a:rPr lang="en-US" sz="2400" b="1" i="0" u="none" strike="noStrike" dirty="0">
                          <a:solidFill>
                            <a:srgbClr val="000000"/>
                          </a:solidFill>
                          <a:effectLst/>
                          <a:latin typeface="Calibri"/>
                        </a:rPr>
                        <a:t>Segment 3</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C2D69B"/>
                    </a:solidFill>
                  </a:tcPr>
                </a:tc>
                <a:tc>
                  <a:txBody>
                    <a:bodyPr/>
                    <a:lstStyle/>
                    <a:p>
                      <a:pPr algn="ctr" rtl="0" fontAlgn="ctr"/>
                      <a:r>
                        <a:rPr lang="en-US" sz="2400" b="0" i="0" u="none" strike="noStrike" dirty="0">
                          <a:solidFill>
                            <a:srgbClr val="000000"/>
                          </a:solidFill>
                          <a:effectLst/>
                          <a:latin typeface="Calibri"/>
                        </a:rPr>
                        <a:t> </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2400" b="0" i="0" u="none" strike="noStrike" dirty="0">
                          <a:solidFill>
                            <a:srgbClr val="000000"/>
                          </a:solidFill>
                          <a:effectLst/>
                          <a:latin typeface="Calibri"/>
                        </a:rPr>
                        <a:t> </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r>
              <a:tr h="436807">
                <a:tc>
                  <a:txBody>
                    <a:bodyPr/>
                    <a:lstStyle/>
                    <a:p>
                      <a:pPr algn="ctr" rtl="0" fontAlgn="ctr"/>
                      <a:r>
                        <a:rPr lang="en-US" sz="2400" b="0" i="0" u="none" strike="noStrike" dirty="0">
                          <a:solidFill>
                            <a:srgbClr val="000000"/>
                          </a:solidFill>
                          <a:effectLst/>
                          <a:latin typeface="Calibri"/>
                        </a:rPr>
                        <a:t>IHD Only</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C2D69B"/>
                    </a:solidFill>
                  </a:tcPr>
                </a:tc>
                <a:tc>
                  <a:txBody>
                    <a:bodyPr/>
                    <a:lstStyle/>
                    <a:p>
                      <a:pPr algn="ctr" rtl="0" fontAlgn="ctr"/>
                      <a:r>
                        <a:rPr lang="en-US" sz="2400" b="0" i="0" u="none" strike="noStrike" dirty="0" smtClean="0">
                          <a:solidFill>
                            <a:srgbClr val="000000"/>
                          </a:solidFill>
                          <a:effectLst/>
                          <a:latin typeface="Calibri"/>
                        </a:rPr>
                        <a:t>-6.0%</a:t>
                      </a:r>
                      <a:endParaRPr lang="en-US" sz="2400" b="0" i="0" u="none" strike="noStrike" dirty="0">
                        <a:solidFill>
                          <a:srgbClr val="000000"/>
                        </a:solidFill>
                        <a:effectLst/>
                        <a:latin typeface="Calibri"/>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2400" b="0" i="0" u="none" strike="noStrike" dirty="0" smtClean="0">
                          <a:solidFill>
                            <a:srgbClr val="000000"/>
                          </a:solidFill>
                          <a:effectLst/>
                          <a:latin typeface="Calibri"/>
                        </a:rPr>
                        <a:t>5.7%</a:t>
                      </a:r>
                      <a:endParaRPr lang="en-US" sz="2400" b="0" i="0" u="none" strike="noStrike" dirty="0">
                        <a:solidFill>
                          <a:srgbClr val="000000"/>
                        </a:solidFill>
                        <a:effectLst/>
                        <a:latin typeface="Calibri"/>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r>
              <a:tr h="436807">
                <a:tc>
                  <a:txBody>
                    <a:bodyPr/>
                    <a:lstStyle/>
                    <a:p>
                      <a:pPr algn="ctr" rtl="0" fontAlgn="ctr"/>
                      <a:r>
                        <a:rPr lang="en-US" sz="2400" b="0" i="0" u="none" strike="noStrike" dirty="0">
                          <a:solidFill>
                            <a:srgbClr val="000000"/>
                          </a:solidFill>
                          <a:effectLst/>
                          <a:latin typeface="Calibri"/>
                        </a:rPr>
                        <a:t>PCT Only</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C2D69B"/>
                    </a:solidFill>
                  </a:tcPr>
                </a:tc>
                <a:tc>
                  <a:txBody>
                    <a:bodyPr/>
                    <a:lstStyle/>
                    <a:p>
                      <a:pPr algn="ctr" rtl="0" fontAlgn="ctr"/>
                      <a:r>
                        <a:rPr lang="en-US" sz="2400" b="0" i="0" u="none" strike="noStrike" dirty="0">
                          <a:solidFill>
                            <a:srgbClr val="000000"/>
                          </a:solidFill>
                          <a:effectLst/>
                          <a:latin typeface="Calibri"/>
                        </a:rPr>
                        <a:t>-</a:t>
                      </a:r>
                      <a:r>
                        <a:rPr lang="en-US" sz="2400" b="0" i="0" u="none" strike="noStrike" dirty="0" smtClean="0">
                          <a:solidFill>
                            <a:srgbClr val="000000"/>
                          </a:solidFill>
                          <a:effectLst/>
                          <a:latin typeface="Calibri"/>
                        </a:rPr>
                        <a:t>46.6%</a:t>
                      </a:r>
                      <a:endParaRPr lang="en-US" sz="2400" b="0" i="0" u="none" strike="noStrike" dirty="0">
                        <a:solidFill>
                          <a:srgbClr val="000000"/>
                        </a:solidFill>
                        <a:effectLst/>
                        <a:latin typeface="Calibri"/>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2400" b="0" i="0" u="none" strike="noStrike" dirty="0">
                          <a:solidFill>
                            <a:srgbClr val="000000"/>
                          </a:solidFill>
                          <a:effectLst/>
                          <a:latin typeface="Calibri"/>
                        </a:rPr>
                        <a:t>-</a:t>
                      </a:r>
                      <a:r>
                        <a:rPr lang="en-US" sz="2400" b="0" i="0" u="none" strike="noStrike" dirty="0" smtClean="0">
                          <a:solidFill>
                            <a:srgbClr val="000000"/>
                          </a:solidFill>
                          <a:effectLst/>
                          <a:latin typeface="Calibri"/>
                        </a:rPr>
                        <a:t>5.7%</a:t>
                      </a:r>
                      <a:endParaRPr lang="en-US" sz="2400" b="0" i="0" u="none" strike="noStrike" dirty="0">
                        <a:solidFill>
                          <a:srgbClr val="000000"/>
                        </a:solidFill>
                        <a:effectLst/>
                        <a:latin typeface="Calibri"/>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1387146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674" y="384175"/>
            <a:ext cx="8874125" cy="1216025"/>
          </a:xfrm>
        </p:spPr>
        <p:txBody>
          <a:bodyPr>
            <a:normAutofit fontScale="90000"/>
          </a:bodyPr>
          <a:lstStyle/>
          <a:p>
            <a:r>
              <a:rPr lang="en-US" dirty="0" smtClean="0"/>
              <a:t>Dynamic Pricing Pilot Results by On-Peak to Off-Peak Ratio Results, </a:t>
            </a:r>
            <a:br>
              <a:rPr lang="en-US" dirty="0" smtClean="0"/>
            </a:br>
            <a:r>
              <a:rPr lang="en-US" dirty="0" smtClean="0"/>
              <a:t>with and without Enabling Technology</a:t>
            </a:r>
            <a:endParaRPr lang="en-US" dirty="0"/>
          </a:p>
        </p:txBody>
      </p:sp>
      <p:pic>
        <p:nvPicPr>
          <p:cNvPr id="29697" name="Picture 1" descr="\\cadmusgroup.org\energy\Projects\6265_0004_OGE_SG\Reports\Final Report\Tech curve.png"/>
          <p:cNvPicPr>
            <a:picLocks noChangeAspect="1" noChangeArrowheads="1"/>
          </p:cNvPicPr>
          <p:nvPr/>
        </p:nvPicPr>
        <p:blipFill>
          <a:blip r:embed="rId3" cstate="print"/>
          <a:srcRect t="2667" r="25000" b="24000"/>
          <a:stretch>
            <a:fillRect/>
          </a:stretch>
        </p:blipFill>
        <p:spPr bwMode="auto">
          <a:xfrm>
            <a:off x="1066800" y="1828800"/>
            <a:ext cx="6858000" cy="4191000"/>
          </a:xfrm>
          <a:prstGeom prst="rect">
            <a:avLst/>
          </a:prstGeom>
          <a:noFill/>
        </p:spPr>
      </p:pic>
    </p:spTree>
    <p:extLst>
      <p:ext uri="{BB962C8B-B14F-4D97-AF65-F5344CB8AC3E}">
        <p14:creationId xmlns:p14="http://schemas.microsoft.com/office/powerpoint/2010/main" val="35513276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7"/>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4F96D2EA-CB5A-45DA-9372-5F6521985237}" type="slidenum">
              <a:rPr lang="en-US" smtClean="0">
                <a:solidFill>
                  <a:srgbClr val="898989"/>
                </a:solidFill>
                <a:latin typeface="Calibri" pitchFamily="34" charset="0"/>
              </a:rPr>
              <a:pPr eaLnBrk="1" hangingPunct="1"/>
              <a:t>18</a:t>
            </a:fld>
            <a:endParaRPr lang="en-US" dirty="0" smtClean="0">
              <a:solidFill>
                <a:srgbClr val="898989"/>
              </a:solidFill>
              <a:latin typeface="Calibri" pitchFamily="34" charset="0"/>
            </a:endParaRPr>
          </a:p>
        </p:txBody>
      </p:sp>
      <p:sp>
        <p:nvSpPr>
          <p:cNvPr id="30723" name="Rectangle 7"/>
          <p:cNvSpPr>
            <a:spLocks/>
          </p:cNvSpPr>
          <p:nvPr/>
        </p:nvSpPr>
        <p:spPr bwMode="auto">
          <a:xfrm>
            <a:off x="393700" y="152400"/>
            <a:ext cx="75311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r>
              <a:rPr lang="en-US" sz="2800" dirty="0">
                <a:solidFill>
                  <a:prstClr val="black"/>
                </a:solidFill>
                <a:cs typeface="Arial" pitchFamily="34" charset="0"/>
                <a:sym typeface="Arial" pitchFamily="34" charset="0"/>
              </a:rPr>
              <a:t>Summary: Rate &amp; Technology Combinations</a:t>
            </a:r>
          </a:p>
        </p:txBody>
      </p:sp>
      <p:graphicFrame>
        <p:nvGraphicFramePr>
          <p:cNvPr id="10" name="Table 9"/>
          <p:cNvGraphicFramePr>
            <a:graphicFrameLocks noGrp="1"/>
          </p:cNvGraphicFramePr>
          <p:nvPr/>
        </p:nvGraphicFramePr>
        <p:xfrm>
          <a:off x="457200" y="838200"/>
          <a:ext cx="7467599" cy="4999047"/>
        </p:xfrm>
        <a:graphic>
          <a:graphicData uri="http://schemas.openxmlformats.org/drawingml/2006/table">
            <a:tbl>
              <a:tblPr/>
              <a:tblGrid>
                <a:gridCol w="2462815"/>
                <a:gridCol w="1045464"/>
                <a:gridCol w="896113"/>
                <a:gridCol w="970787"/>
                <a:gridCol w="1046956"/>
                <a:gridCol w="1045464"/>
              </a:tblGrid>
              <a:tr h="385527">
                <a:tc>
                  <a:txBody>
                    <a:bodyPr/>
                    <a:lstStyle/>
                    <a:p>
                      <a:pPr marL="0" marR="0" algn="ctr">
                        <a:lnSpc>
                          <a:spcPct val="115000"/>
                        </a:lnSpc>
                        <a:spcBef>
                          <a:spcPts val="0"/>
                        </a:spcBef>
                        <a:spcAft>
                          <a:spcPts val="200"/>
                        </a:spcAft>
                      </a:pPr>
                      <a:r>
                        <a:rPr lang="en-US" sz="800" b="1" dirty="0">
                          <a:latin typeface="Calibri"/>
                          <a:ea typeface="Times New Roman"/>
                          <a:cs typeface="Tahoma"/>
                        </a:rPr>
                        <a:t>Rate/Technology</a:t>
                      </a:r>
                    </a:p>
                  </a:txBody>
                  <a:tcPr marL="54932" marR="54932" marT="27706" marB="27706"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2D69B"/>
                    </a:solidFill>
                  </a:tcPr>
                </a:tc>
                <a:tc>
                  <a:txBody>
                    <a:bodyPr/>
                    <a:lstStyle/>
                    <a:p>
                      <a:pPr marL="0" marR="0" algn="r">
                        <a:lnSpc>
                          <a:spcPct val="115000"/>
                        </a:lnSpc>
                        <a:spcBef>
                          <a:spcPts val="0"/>
                        </a:spcBef>
                        <a:spcAft>
                          <a:spcPts val="0"/>
                        </a:spcAft>
                      </a:pPr>
                      <a:r>
                        <a:rPr lang="en-US" sz="800" b="1" dirty="0">
                          <a:latin typeface="Calibri"/>
                          <a:ea typeface="Times New Roman"/>
                          <a:cs typeface="Tahoma"/>
                        </a:rPr>
                        <a:t>Baseline kWh Usage</a:t>
                      </a:r>
                      <a:endParaRPr lang="en-US" sz="800" dirty="0">
                        <a:latin typeface="Calibri"/>
                        <a:ea typeface="Times New Roman"/>
                        <a:cs typeface="Tahoma"/>
                      </a:endParaRPr>
                    </a:p>
                  </a:txBody>
                  <a:tcPr marL="54932" marR="54932" marT="27706" marB="27706"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2D69B"/>
                    </a:solidFill>
                  </a:tcPr>
                </a:tc>
                <a:tc>
                  <a:txBody>
                    <a:bodyPr/>
                    <a:lstStyle/>
                    <a:p>
                      <a:pPr marL="0" marR="0" algn="r">
                        <a:lnSpc>
                          <a:spcPct val="115000"/>
                        </a:lnSpc>
                        <a:spcBef>
                          <a:spcPts val="0"/>
                        </a:spcBef>
                        <a:spcAft>
                          <a:spcPts val="0"/>
                        </a:spcAft>
                      </a:pPr>
                      <a:r>
                        <a:rPr lang="en-US" sz="800" b="1" dirty="0">
                          <a:latin typeface="Calibri"/>
                          <a:ea typeface="Times New Roman"/>
                          <a:cs typeface="Tahoma"/>
                        </a:rPr>
                        <a:t>kWh Savings</a:t>
                      </a:r>
                      <a:endParaRPr lang="en-US" sz="800" dirty="0">
                        <a:latin typeface="Calibri"/>
                        <a:ea typeface="Times New Roman"/>
                        <a:cs typeface="Tahoma"/>
                      </a:endParaRPr>
                    </a:p>
                  </a:txBody>
                  <a:tcPr marL="54932" marR="54932" marT="27706" marB="27706"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2D69B"/>
                    </a:solidFill>
                  </a:tcPr>
                </a:tc>
                <a:tc>
                  <a:txBody>
                    <a:bodyPr/>
                    <a:lstStyle/>
                    <a:p>
                      <a:pPr marL="0" marR="0" algn="r">
                        <a:lnSpc>
                          <a:spcPct val="115000"/>
                        </a:lnSpc>
                        <a:spcBef>
                          <a:spcPts val="0"/>
                        </a:spcBef>
                        <a:spcAft>
                          <a:spcPts val="0"/>
                        </a:spcAft>
                      </a:pPr>
                      <a:r>
                        <a:rPr lang="en-US" sz="800" b="1" dirty="0">
                          <a:latin typeface="Calibri"/>
                          <a:ea typeface="Times New Roman"/>
                          <a:cs typeface="Tahoma"/>
                        </a:rPr>
                        <a:t>% Savings</a:t>
                      </a:r>
                      <a:endParaRPr lang="en-US" sz="800" dirty="0">
                        <a:latin typeface="Calibri"/>
                        <a:ea typeface="Times New Roman"/>
                        <a:cs typeface="Tahoma"/>
                      </a:endParaRPr>
                    </a:p>
                  </a:txBody>
                  <a:tcPr marL="54932" marR="54932" marT="27706" marB="27706"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2D69B"/>
                    </a:solidFill>
                  </a:tcPr>
                </a:tc>
                <a:tc>
                  <a:txBody>
                    <a:bodyPr/>
                    <a:lstStyle/>
                    <a:p>
                      <a:pPr marL="0" marR="0" algn="r">
                        <a:lnSpc>
                          <a:spcPct val="115000"/>
                        </a:lnSpc>
                        <a:spcBef>
                          <a:spcPts val="0"/>
                        </a:spcBef>
                        <a:spcAft>
                          <a:spcPts val="0"/>
                        </a:spcAft>
                      </a:pPr>
                      <a:r>
                        <a:rPr lang="en-US" sz="800" b="1" dirty="0">
                          <a:latin typeface="Calibri"/>
                          <a:ea typeface="Times New Roman"/>
                          <a:cs typeface="Tahoma"/>
                        </a:rPr>
                        <a:t>Average kW Reduction</a:t>
                      </a:r>
                      <a:endParaRPr lang="en-US" sz="800" dirty="0">
                        <a:latin typeface="Calibri"/>
                        <a:ea typeface="Times New Roman"/>
                        <a:cs typeface="Tahoma"/>
                      </a:endParaRPr>
                    </a:p>
                  </a:txBody>
                  <a:tcPr marL="54932" marR="54932" marT="27706" marB="27706"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2D69B"/>
                    </a:solidFill>
                  </a:tcPr>
                </a:tc>
                <a:tc>
                  <a:txBody>
                    <a:bodyPr/>
                    <a:lstStyle/>
                    <a:p>
                      <a:pPr marL="0" marR="0" algn="r">
                        <a:lnSpc>
                          <a:spcPct val="115000"/>
                        </a:lnSpc>
                        <a:spcBef>
                          <a:spcPts val="0"/>
                        </a:spcBef>
                        <a:spcAft>
                          <a:spcPts val="0"/>
                        </a:spcAft>
                      </a:pPr>
                      <a:r>
                        <a:rPr lang="en-US" sz="800" b="1" dirty="0">
                          <a:latin typeface="Calibri"/>
                          <a:ea typeface="Times New Roman"/>
                          <a:cs typeface="Tahoma"/>
                        </a:rPr>
                        <a:t>Peak kW Reduction</a:t>
                      </a:r>
                      <a:endParaRPr lang="en-US" sz="800" dirty="0">
                        <a:latin typeface="Calibri"/>
                        <a:ea typeface="Times New Roman"/>
                        <a:cs typeface="Tahoma"/>
                      </a:endParaRPr>
                    </a:p>
                  </a:txBody>
                  <a:tcPr marL="54932" marR="54932" marT="27706" marB="27706"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2D69B"/>
                    </a:solidFill>
                  </a:tcPr>
                </a:tc>
              </a:tr>
              <a:tr h="230676">
                <a:tc>
                  <a:txBody>
                    <a:bodyPr/>
                    <a:lstStyle/>
                    <a:p>
                      <a:pPr marL="0" marR="0">
                        <a:lnSpc>
                          <a:spcPct val="115000"/>
                        </a:lnSpc>
                        <a:spcBef>
                          <a:spcPts val="0"/>
                        </a:spcBef>
                        <a:spcAft>
                          <a:spcPts val="0"/>
                        </a:spcAft>
                      </a:pPr>
                      <a:r>
                        <a:rPr lang="en-US" sz="1000" b="1" dirty="0">
                          <a:latin typeface="Calibri"/>
                          <a:ea typeface="Times New Roman"/>
                          <a:cs typeface="Tahoma"/>
                        </a:rPr>
                        <a:t>TOU-CP Non-Event Weekend</a:t>
                      </a:r>
                      <a:endParaRPr lang="en-US" sz="1000" dirty="0">
                        <a:latin typeface="Calibri"/>
                        <a:ea typeface="Times New Roman"/>
                        <a:cs typeface="Tahoma"/>
                      </a:endParaRPr>
                    </a:p>
                  </a:txBody>
                  <a:tcPr marL="54932" marR="54932" marT="27706" marB="27706"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b="1" dirty="0">
                          <a:latin typeface="MS Sans Serif"/>
                          <a:ea typeface="Times New Roman"/>
                          <a:cs typeface="Times New Roman"/>
                        </a:rPr>
                        <a:t> </a:t>
                      </a:r>
                      <a:endParaRPr lang="en-US" sz="1000" dirty="0">
                        <a:latin typeface="Tahoma"/>
                        <a:ea typeface="Times New Roman"/>
                        <a:cs typeface="Times New Roman"/>
                      </a:endParaRPr>
                    </a:p>
                  </a:txBody>
                  <a:tcPr marL="54932" marR="54932" marT="27706" marB="27706"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dirty="0">
                          <a:latin typeface="MS Sans Serif"/>
                          <a:ea typeface="Times New Roman"/>
                          <a:cs typeface="Times New Roman"/>
                        </a:rPr>
                        <a:t> </a:t>
                      </a:r>
                      <a:endParaRPr lang="en-US" sz="1000" dirty="0">
                        <a:latin typeface="Tahoma"/>
                        <a:ea typeface="Times New Roman"/>
                        <a:cs typeface="Times New Roman"/>
                      </a:endParaRPr>
                    </a:p>
                  </a:txBody>
                  <a:tcPr marL="54932" marR="54932" marT="27706" marB="27706"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b="1" dirty="0">
                          <a:latin typeface="MS Sans Serif"/>
                          <a:ea typeface="Times New Roman"/>
                          <a:cs typeface="Times New Roman"/>
                        </a:rPr>
                        <a:t> </a:t>
                      </a:r>
                      <a:endParaRPr lang="en-US" sz="1000" dirty="0">
                        <a:latin typeface="Tahoma"/>
                        <a:ea typeface="Times New Roman"/>
                        <a:cs typeface="Times New Roman"/>
                      </a:endParaRPr>
                    </a:p>
                  </a:txBody>
                  <a:tcPr marL="54932" marR="54932" marT="27706" marB="27706"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b="1" dirty="0">
                          <a:latin typeface="MS Sans Serif"/>
                          <a:ea typeface="Times New Roman"/>
                          <a:cs typeface="Times New Roman"/>
                        </a:rPr>
                        <a:t> </a:t>
                      </a:r>
                      <a:endParaRPr lang="en-US" sz="1000" dirty="0">
                        <a:latin typeface="Tahoma"/>
                        <a:ea typeface="Times New Roman"/>
                        <a:cs typeface="Times New Roman"/>
                      </a:endParaRPr>
                    </a:p>
                  </a:txBody>
                  <a:tcPr marL="54932" marR="54932" marT="27706" marB="27706"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b="1" dirty="0">
                          <a:latin typeface="MS Sans Serif"/>
                          <a:ea typeface="Times New Roman"/>
                          <a:cs typeface="Times New Roman"/>
                        </a:rPr>
                        <a:t> </a:t>
                      </a:r>
                      <a:endParaRPr lang="en-US" sz="1000" dirty="0">
                        <a:latin typeface="Tahoma"/>
                        <a:ea typeface="Times New Roman"/>
                        <a:cs typeface="Times New Roman"/>
                      </a:endParaRPr>
                    </a:p>
                  </a:txBody>
                  <a:tcPr marL="54932" marR="54932" marT="27706" marB="27706"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30676">
                <a:tc>
                  <a:txBody>
                    <a:bodyPr/>
                    <a:lstStyle/>
                    <a:p>
                      <a:pPr marL="0" marR="0" indent="254000">
                        <a:lnSpc>
                          <a:spcPct val="115000"/>
                        </a:lnSpc>
                        <a:spcBef>
                          <a:spcPts val="0"/>
                        </a:spcBef>
                        <a:spcAft>
                          <a:spcPts val="0"/>
                        </a:spcAft>
                      </a:pPr>
                      <a:r>
                        <a:rPr lang="en-US" sz="1000" dirty="0">
                          <a:latin typeface="Calibri"/>
                          <a:ea typeface="Times New Roman"/>
                          <a:cs typeface="Times New Roman"/>
                        </a:rPr>
                        <a:t>PCT Only</a:t>
                      </a:r>
                      <a:endParaRPr lang="en-US" sz="1000" dirty="0">
                        <a:latin typeface="Tahoma"/>
                        <a:ea typeface="Times New Roman"/>
                        <a:cs typeface="Times New Roman"/>
                      </a:endParaRPr>
                    </a:p>
                  </a:txBody>
                  <a:tcPr marL="54932" marR="54932" marT="27706" marB="27706"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16.76</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0.28</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1.67%</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0.06</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0.10</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30676">
                <a:tc>
                  <a:txBody>
                    <a:bodyPr/>
                    <a:lstStyle/>
                    <a:p>
                      <a:pPr marL="0" marR="0" indent="254000">
                        <a:lnSpc>
                          <a:spcPct val="115000"/>
                        </a:lnSpc>
                        <a:spcBef>
                          <a:spcPts val="0"/>
                        </a:spcBef>
                        <a:spcAft>
                          <a:spcPts val="0"/>
                        </a:spcAft>
                      </a:pPr>
                      <a:r>
                        <a:rPr lang="en-US" sz="1000" dirty="0">
                          <a:latin typeface="Calibri"/>
                          <a:ea typeface="Times New Roman"/>
                          <a:cs typeface="Times New Roman"/>
                        </a:rPr>
                        <a:t>IHD Only</a:t>
                      </a:r>
                      <a:endParaRPr lang="en-US" sz="1000" dirty="0">
                        <a:latin typeface="Tahoma"/>
                        <a:ea typeface="Times New Roman"/>
                        <a:cs typeface="Times New Roman"/>
                      </a:endParaRPr>
                    </a:p>
                  </a:txBody>
                  <a:tcPr marL="54932" marR="54932" marT="27706" marB="27706"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16.76</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1.37</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8.17%</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0.27</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0.35</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30676">
                <a:tc>
                  <a:txBody>
                    <a:bodyPr/>
                    <a:lstStyle/>
                    <a:p>
                      <a:pPr marL="0" marR="0" indent="254000">
                        <a:lnSpc>
                          <a:spcPct val="115000"/>
                        </a:lnSpc>
                        <a:spcBef>
                          <a:spcPts val="0"/>
                        </a:spcBef>
                        <a:spcAft>
                          <a:spcPts val="0"/>
                        </a:spcAft>
                      </a:pPr>
                      <a:r>
                        <a:rPr lang="en-US" sz="1000" dirty="0">
                          <a:latin typeface="Calibri"/>
                          <a:ea typeface="Times New Roman"/>
                          <a:cs typeface="Times New Roman"/>
                        </a:rPr>
                        <a:t>All</a:t>
                      </a:r>
                      <a:endParaRPr lang="en-US" sz="1000" dirty="0">
                        <a:latin typeface="Tahoma"/>
                        <a:ea typeface="Times New Roman"/>
                        <a:cs typeface="Times New Roman"/>
                      </a:endParaRPr>
                    </a:p>
                  </a:txBody>
                  <a:tcPr marL="54932" marR="54932" marT="27706" marB="27706"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16.76</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0.57</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3.43%</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0.11</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0.16</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30676">
                <a:tc>
                  <a:txBody>
                    <a:bodyPr/>
                    <a:lstStyle/>
                    <a:p>
                      <a:pPr marL="0" marR="0" indent="254000">
                        <a:lnSpc>
                          <a:spcPct val="115000"/>
                        </a:lnSpc>
                        <a:spcBef>
                          <a:spcPts val="0"/>
                        </a:spcBef>
                        <a:spcAft>
                          <a:spcPts val="0"/>
                        </a:spcAft>
                      </a:pPr>
                      <a:r>
                        <a:rPr lang="en-US" sz="1000" dirty="0">
                          <a:latin typeface="Calibri"/>
                          <a:ea typeface="Times New Roman"/>
                          <a:cs typeface="Times New Roman"/>
                        </a:rPr>
                        <a:t>Web Only</a:t>
                      </a:r>
                      <a:endParaRPr lang="en-US" sz="1000" dirty="0">
                        <a:latin typeface="Tahoma"/>
                        <a:ea typeface="Times New Roman"/>
                        <a:cs typeface="Times New Roman"/>
                      </a:endParaRPr>
                    </a:p>
                  </a:txBody>
                  <a:tcPr marL="54932" marR="54932" marT="27706" marB="27706"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16.76</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0.44</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2.63%</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0.09</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0.16</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30676">
                <a:tc>
                  <a:txBody>
                    <a:bodyPr/>
                    <a:lstStyle/>
                    <a:p>
                      <a:pPr marL="0" marR="0">
                        <a:lnSpc>
                          <a:spcPct val="115000"/>
                        </a:lnSpc>
                        <a:spcBef>
                          <a:spcPts val="0"/>
                        </a:spcBef>
                        <a:spcAft>
                          <a:spcPts val="0"/>
                        </a:spcAft>
                      </a:pPr>
                      <a:r>
                        <a:rPr lang="en-US" sz="1000" b="1" dirty="0">
                          <a:latin typeface="Calibri"/>
                          <a:ea typeface="Times New Roman"/>
                          <a:cs typeface="Tahoma"/>
                        </a:rPr>
                        <a:t>TOU-CP Non-Event Weekday</a:t>
                      </a:r>
                      <a:endParaRPr lang="en-US" sz="1000" dirty="0">
                        <a:latin typeface="Calibri"/>
                        <a:ea typeface="Times New Roman"/>
                        <a:cs typeface="Tahoma"/>
                      </a:endParaRPr>
                    </a:p>
                  </a:txBody>
                  <a:tcPr marL="54932" marR="54932" marT="27706" marB="27706"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30676">
                <a:tc>
                  <a:txBody>
                    <a:bodyPr/>
                    <a:lstStyle/>
                    <a:p>
                      <a:pPr marL="0" marR="0" indent="254000">
                        <a:lnSpc>
                          <a:spcPct val="115000"/>
                        </a:lnSpc>
                        <a:spcBef>
                          <a:spcPts val="0"/>
                        </a:spcBef>
                        <a:spcAft>
                          <a:spcPts val="0"/>
                        </a:spcAft>
                      </a:pPr>
                      <a:r>
                        <a:rPr lang="en-US" sz="1000" dirty="0">
                          <a:latin typeface="Calibri"/>
                          <a:ea typeface="Times New Roman"/>
                          <a:cs typeface="Times New Roman"/>
                        </a:rPr>
                        <a:t>PCT Only</a:t>
                      </a:r>
                      <a:endParaRPr lang="en-US" sz="1000" dirty="0">
                        <a:latin typeface="Tahoma"/>
                        <a:ea typeface="Times New Roman"/>
                        <a:cs typeface="Times New Roman"/>
                      </a:endParaRPr>
                    </a:p>
                  </a:txBody>
                  <a:tcPr marL="54932" marR="54932" marT="27706" marB="27706"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14.85</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4.43</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29.87%</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0.89</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1.26</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30676">
                <a:tc>
                  <a:txBody>
                    <a:bodyPr/>
                    <a:lstStyle/>
                    <a:p>
                      <a:pPr marL="0" marR="0" indent="254000">
                        <a:lnSpc>
                          <a:spcPct val="115000"/>
                        </a:lnSpc>
                        <a:spcBef>
                          <a:spcPts val="0"/>
                        </a:spcBef>
                        <a:spcAft>
                          <a:spcPts val="0"/>
                        </a:spcAft>
                      </a:pPr>
                      <a:r>
                        <a:rPr lang="en-US" sz="1000" dirty="0">
                          <a:latin typeface="Calibri"/>
                          <a:ea typeface="Times New Roman"/>
                          <a:cs typeface="Times New Roman"/>
                        </a:rPr>
                        <a:t>IHD Only</a:t>
                      </a:r>
                      <a:endParaRPr lang="en-US" sz="1000" dirty="0">
                        <a:latin typeface="Tahoma"/>
                        <a:ea typeface="Times New Roman"/>
                        <a:cs typeface="Times New Roman"/>
                      </a:endParaRPr>
                    </a:p>
                  </a:txBody>
                  <a:tcPr marL="54932" marR="54932" marT="27706" marB="27706"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14.85</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2.45</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16.47%</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0.49</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0.52</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30676">
                <a:tc>
                  <a:txBody>
                    <a:bodyPr/>
                    <a:lstStyle/>
                    <a:p>
                      <a:pPr marL="0" marR="0" indent="254000">
                        <a:lnSpc>
                          <a:spcPct val="115000"/>
                        </a:lnSpc>
                        <a:spcBef>
                          <a:spcPts val="0"/>
                        </a:spcBef>
                        <a:spcAft>
                          <a:spcPts val="0"/>
                        </a:spcAft>
                      </a:pPr>
                      <a:r>
                        <a:rPr lang="en-US" sz="1000" dirty="0">
                          <a:latin typeface="Calibri"/>
                          <a:ea typeface="Times New Roman"/>
                          <a:cs typeface="Times New Roman"/>
                        </a:rPr>
                        <a:t>All</a:t>
                      </a:r>
                      <a:endParaRPr lang="en-US" sz="1000" dirty="0">
                        <a:latin typeface="Tahoma"/>
                        <a:ea typeface="Times New Roman"/>
                        <a:cs typeface="Times New Roman"/>
                      </a:endParaRPr>
                    </a:p>
                  </a:txBody>
                  <a:tcPr marL="54932" marR="54932" marT="27706" marB="27706"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14.85</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3.89</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26.21%</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0.78</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1.11</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30676">
                <a:tc>
                  <a:txBody>
                    <a:bodyPr/>
                    <a:lstStyle/>
                    <a:p>
                      <a:pPr marL="0" marR="0" indent="254000">
                        <a:lnSpc>
                          <a:spcPct val="115000"/>
                        </a:lnSpc>
                        <a:spcBef>
                          <a:spcPts val="0"/>
                        </a:spcBef>
                        <a:spcAft>
                          <a:spcPts val="0"/>
                        </a:spcAft>
                      </a:pPr>
                      <a:r>
                        <a:rPr lang="en-US" sz="1000" dirty="0">
                          <a:latin typeface="Calibri"/>
                          <a:ea typeface="Times New Roman"/>
                          <a:cs typeface="Times New Roman"/>
                        </a:rPr>
                        <a:t>Web Only</a:t>
                      </a:r>
                      <a:endParaRPr lang="en-US" sz="1000" dirty="0">
                        <a:latin typeface="Tahoma"/>
                        <a:ea typeface="Times New Roman"/>
                        <a:cs typeface="Times New Roman"/>
                      </a:endParaRPr>
                    </a:p>
                  </a:txBody>
                  <a:tcPr marL="54932" marR="54932" marT="27706" marB="27706"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14.85</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1.61</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10.86%</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0.32</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0.35</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30676">
                <a:tc>
                  <a:txBody>
                    <a:bodyPr/>
                    <a:lstStyle/>
                    <a:p>
                      <a:pPr marL="0" marR="0">
                        <a:lnSpc>
                          <a:spcPct val="115000"/>
                        </a:lnSpc>
                        <a:spcBef>
                          <a:spcPts val="0"/>
                        </a:spcBef>
                        <a:spcAft>
                          <a:spcPts val="0"/>
                        </a:spcAft>
                      </a:pPr>
                      <a:r>
                        <a:rPr lang="en-US" sz="1000" b="1" dirty="0">
                          <a:latin typeface="Calibri"/>
                          <a:ea typeface="Times New Roman"/>
                          <a:cs typeface="Tahoma"/>
                        </a:rPr>
                        <a:t>VPP-CP Low Weekend</a:t>
                      </a:r>
                      <a:endParaRPr lang="en-US" sz="1000" dirty="0">
                        <a:latin typeface="Calibri"/>
                        <a:ea typeface="Times New Roman"/>
                        <a:cs typeface="Tahoma"/>
                      </a:endParaRPr>
                    </a:p>
                  </a:txBody>
                  <a:tcPr marL="54932" marR="54932" marT="27706" marB="27706"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30676">
                <a:tc>
                  <a:txBody>
                    <a:bodyPr/>
                    <a:lstStyle/>
                    <a:p>
                      <a:pPr marL="0" marR="0" indent="254000">
                        <a:lnSpc>
                          <a:spcPct val="115000"/>
                        </a:lnSpc>
                        <a:spcBef>
                          <a:spcPts val="0"/>
                        </a:spcBef>
                        <a:spcAft>
                          <a:spcPts val="0"/>
                        </a:spcAft>
                      </a:pPr>
                      <a:r>
                        <a:rPr lang="en-US" sz="1000" dirty="0">
                          <a:latin typeface="Calibri"/>
                          <a:ea typeface="Times New Roman"/>
                          <a:cs typeface="Times New Roman"/>
                        </a:rPr>
                        <a:t>PCT Only</a:t>
                      </a:r>
                      <a:endParaRPr lang="en-US" sz="1000" dirty="0">
                        <a:latin typeface="Tahoma"/>
                        <a:ea typeface="Times New Roman"/>
                        <a:cs typeface="Times New Roman"/>
                      </a:endParaRPr>
                    </a:p>
                  </a:txBody>
                  <a:tcPr marL="54932" marR="54932" marT="27706" marB="27706"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16.76</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-0.12</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-0.71%</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-0.02</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0.06</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30676">
                <a:tc>
                  <a:txBody>
                    <a:bodyPr/>
                    <a:lstStyle/>
                    <a:p>
                      <a:pPr marL="0" marR="0" indent="254000">
                        <a:lnSpc>
                          <a:spcPct val="115000"/>
                        </a:lnSpc>
                        <a:spcBef>
                          <a:spcPts val="0"/>
                        </a:spcBef>
                        <a:spcAft>
                          <a:spcPts val="0"/>
                        </a:spcAft>
                      </a:pPr>
                      <a:r>
                        <a:rPr lang="en-US" sz="1000" dirty="0">
                          <a:latin typeface="Calibri"/>
                          <a:ea typeface="Times New Roman"/>
                          <a:cs typeface="Times New Roman"/>
                        </a:rPr>
                        <a:t>IHD Only</a:t>
                      </a:r>
                      <a:endParaRPr lang="en-US" sz="1000" dirty="0">
                        <a:latin typeface="Tahoma"/>
                        <a:ea typeface="Times New Roman"/>
                        <a:cs typeface="Times New Roman"/>
                      </a:endParaRPr>
                    </a:p>
                  </a:txBody>
                  <a:tcPr marL="54932" marR="54932" marT="27706" marB="27706"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16.76</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0.35</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2.11%</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0.07</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0.14</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30676">
                <a:tc>
                  <a:txBody>
                    <a:bodyPr/>
                    <a:lstStyle/>
                    <a:p>
                      <a:pPr marL="0" marR="0" indent="254000">
                        <a:lnSpc>
                          <a:spcPct val="115000"/>
                        </a:lnSpc>
                        <a:spcBef>
                          <a:spcPts val="0"/>
                        </a:spcBef>
                        <a:spcAft>
                          <a:spcPts val="0"/>
                        </a:spcAft>
                      </a:pPr>
                      <a:r>
                        <a:rPr lang="en-US" sz="1000" dirty="0">
                          <a:latin typeface="Calibri"/>
                          <a:ea typeface="Times New Roman"/>
                          <a:cs typeface="Times New Roman"/>
                        </a:rPr>
                        <a:t>All</a:t>
                      </a:r>
                      <a:endParaRPr lang="en-US" sz="1000" dirty="0">
                        <a:latin typeface="Tahoma"/>
                        <a:ea typeface="Times New Roman"/>
                        <a:cs typeface="Times New Roman"/>
                      </a:endParaRPr>
                    </a:p>
                  </a:txBody>
                  <a:tcPr marL="54932" marR="54932" marT="27706" marB="27706"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16.76</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0.27</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1.60%</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0.05</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0.09</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30676">
                <a:tc>
                  <a:txBody>
                    <a:bodyPr/>
                    <a:lstStyle/>
                    <a:p>
                      <a:pPr marL="0" marR="0" indent="254000">
                        <a:lnSpc>
                          <a:spcPct val="115000"/>
                        </a:lnSpc>
                        <a:spcBef>
                          <a:spcPts val="0"/>
                        </a:spcBef>
                        <a:spcAft>
                          <a:spcPts val="0"/>
                        </a:spcAft>
                      </a:pPr>
                      <a:r>
                        <a:rPr lang="en-US" sz="1000" dirty="0">
                          <a:latin typeface="Calibri"/>
                          <a:ea typeface="Times New Roman"/>
                          <a:cs typeface="Times New Roman"/>
                        </a:rPr>
                        <a:t>Web Only</a:t>
                      </a:r>
                      <a:endParaRPr lang="en-US" sz="1000" dirty="0">
                        <a:latin typeface="Tahoma"/>
                        <a:ea typeface="Times New Roman"/>
                        <a:cs typeface="Times New Roman"/>
                      </a:endParaRPr>
                    </a:p>
                  </a:txBody>
                  <a:tcPr marL="54932" marR="54932" marT="27706" marB="27706"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16.76</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0.62</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3.67%</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0.12</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0.19</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30676">
                <a:tc>
                  <a:txBody>
                    <a:bodyPr/>
                    <a:lstStyle/>
                    <a:p>
                      <a:pPr marL="0" marR="0">
                        <a:lnSpc>
                          <a:spcPct val="115000"/>
                        </a:lnSpc>
                        <a:spcBef>
                          <a:spcPts val="0"/>
                        </a:spcBef>
                        <a:spcAft>
                          <a:spcPts val="0"/>
                        </a:spcAft>
                      </a:pPr>
                      <a:r>
                        <a:rPr lang="en-US" sz="1000" b="1" dirty="0">
                          <a:latin typeface="Calibri"/>
                          <a:ea typeface="Times New Roman"/>
                          <a:cs typeface="Tahoma"/>
                        </a:rPr>
                        <a:t>VPP-CP Low Weekday</a:t>
                      </a:r>
                      <a:endParaRPr lang="en-US" sz="1000" dirty="0">
                        <a:latin typeface="Calibri"/>
                        <a:ea typeface="Times New Roman"/>
                        <a:cs typeface="Tahoma"/>
                      </a:endParaRPr>
                    </a:p>
                  </a:txBody>
                  <a:tcPr marL="54932" marR="54932" marT="27706" marB="27706"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30676">
                <a:tc>
                  <a:txBody>
                    <a:bodyPr/>
                    <a:lstStyle/>
                    <a:p>
                      <a:pPr marL="0" marR="0" indent="254000">
                        <a:lnSpc>
                          <a:spcPct val="115000"/>
                        </a:lnSpc>
                        <a:spcBef>
                          <a:spcPts val="0"/>
                        </a:spcBef>
                        <a:spcAft>
                          <a:spcPts val="0"/>
                        </a:spcAft>
                      </a:pPr>
                      <a:r>
                        <a:rPr lang="en-US" sz="1000" dirty="0">
                          <a:latin typeface="Calibri"/>
                          <a:ea typeface="Times New Roman"/>
                          <a:cs typeface="Times New Roman"/>
                        </a:rPr>
                        <a:t>PCT Only</a:t>
                      </a:r>
                      <a:endParaRPr lang="en-US" sz="1000" dirty="0">
                        <a:latin typeface="Tahoma"/>
                        <a:ea typeface="Times New Roman"/>
                        <a:cs typeface="Times New Roman"/>
                      </a:endParaRPr>
                    </a:p>
                  </a:txBody>
                  <a:tcPr marL="54932" marR="54932" marT="27706" marB="27706"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11.60</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1.28</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11.07%</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0.26</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0.34</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30676">
                <a:tc>
                  <a:txBody>
                    <a:bodyPr/>
                    <a:lstStyle/>
                    <a:p>
                      <a:pPr marL="0" marR="0" indent="254000">
                        <a:lnSpc>
                          <a:spcPct val="115000"/>
                        </a:lnSpc>
                        <a:spcBef>
                          <a:spcPts val="0"/>
                        </a:spcBef>
                        <a:spcAft>
                          <a:spcPts val="0"/>
                        </a:spcAft>
                      </a:pPr>
                      <a:r>
                        <a:rPr lang="en-US" sz="1000" dirty="0">
                          <a:latin typeface="Calibri"/>
                          <a:ea typeface="Times New Roman"/>
                          <a:cs typeface="Times New Roman"/>
                        </a:rPr>
                        <a:t>IHD Only</a:t>
                      </a:r>
                      <a:endParaRPr lang="en-US" sz="1000" dirty="0">
                        <a:latin typeface="Tahoma"/>
                        <a:ea typeface="Times New Roman"/>
                        <a:cs typeface="Times New Roman"/>
                      </a:endParaRPr>
                    </a:p>
                  </a:txBody>
                  <a:tcPr marL="54932" marR="54932" marT="27706" marB="27706"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11.60</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1.29</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11.13%</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0.26</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0.29</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30676">
                <a:tc>
                  <a:txBody>
                    <a:bodyPr/>
                    <a:lstStyle/>
                    <a:p>
                      <a:pPr marL="0" marR="0" indent="254000">
                        <a:lnSpc>
                          <a:spcPct val="115000"/>
                        </a:lnSpc>
                        <a:spcBef>
                          <a:spcPts val="0"/>
                        </a:spcBef>
                        <a:spcAft>
                          <a:spcPts val="0"/>
                        </a:spcAft>
                      </a:pPr>
                      <a:r>
                        <a:rPr lang="en-US" sz="1000" dirty="0">
                          <a:latin typeface="Calibri"/>
                          <a:ea typeface="Times New Roman"/>
                          <a:cs typeface="Times New Roman"/>
                        </a:rPr>
                        <a:t>All</a:t>
                      </a:r>
                      <a:endParaRPr lang="en-US" sz="1000" dirty="0">
                        <a:latin typeface="Tahoma"/>
                        <a:ea typeface="Times New Roman"/>
                        <a:cs typeface="Times New Roman"/>
                      </a:endParaRPr>
                    </a:p>
                  </a:txBody>
                  <a:tcPr marL="54932" marR="54932" marT="27706" marB="27706"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11.60</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1.43</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12.36%</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0.29</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0.34</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30676">
                <a:tc>
                  <a:txBody>
                    <a:bodyPr/>
                    <a:lstStyle/>
                    <a:p>
                      <a:pPr marL="0" marR="0" indent="254000">
                        <a:lnSpc>
                          <a:spcPct val="115000"/>
                        </a:lnSpc>
                        <a:spcBef>
                          <a:spcPts val="0"/>
                        </a:spcBef>
                        <a:spcAft>
                          <a:spcPts val="0"/>
                        </a:spcAft>
                      </a:pPr>
                      <a:r>
                        <a:rPr lang="en-US" sz="1000" dirty="0">
                          <a:latin typeface="Calibri"/>
                          <a:ea typeface="Times New Roman"/>
                          <a:cs typeface="Times New Roman"/>
                        </a:rPr>
                        <a:t>Web Only</a:t>
                      </a:r>
                      <a:endParaRPr lang="en-US" sz="1000" dirty="0">
                        <a:latin typeface="Tahoma"/>
                        <a:ea typeface="Times New Roman"/>
                        <a:cs typeface="Times New Roman"/>
                      </a:endParaRPr>
                    </a:p>
                  </a:txBody>
                  <a:tcPr marL="54932" marR="54932" marT="27706" marB="27706"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11.60</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1.52</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13.07%</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0.30</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0.33</a:t>
                      </a:r>
                    </a:p>
                  </a:txBody>
                  <a:tcPr marL="54932" marR="54932" marT="27706" marB="27706">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28921299"/>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7"/>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948AFF72-B120-4633-981B-3759046931F0}" type="slidenum">
              <a:rPr lang="en-US" smtClean="0">
                <a:solidFill>
                  <a:srgbClr val="898989"/>
                </a:solidFill>
                <a:latin typeface="Calibri" pitchFamily="34" charset="0"/>
              </a:rPr>
              <a:pPr eaLnBrk="1" hangingPunct="1"/>
              <a:t>19</a:t>
            </a:fld>
            <a:endParaRPr lang="en-US" dirty="0" smtClean="0">
              <a:solidFill>
                <a:srgbClr val="898989"/>
              </a:solidFill>
              <a:latin typeface="Calibri" pitchFamily="34" charset="0"/>
            </a:endParaRPr>
          </a:p>
        </p:txBody>
      </p:sp>
      <p:graphicFrame>
        <p:nvGraphicFramePr>
          <p:cNvPr id="4" name="Table 3"/>
          <p:cNvGraphicFramePr>
            <a:graphicFrameLocks noGrp="1"/>
          </p:cNvGraphicFramePr>
          <p:nvPr/>
        </p:nvGraphicFramePr>
        <p:xfrm>
          <a:off x="533400" y="914400"/>
          <a:ext cx="7543799" cy="4733922"/>
        </p:xfrm>
        <a:graphic>
          <a:graphicData uri="http://schemas.openxmlformats.org/drawingml/2006/table">
            <a:tbl>
              <a:tblPr/>
              <a:tblGrid>
                <a:gridCol w="2487946"/>
                <a:gridCol w="1056132"/>
                <a:gridCol w="905255"/>
                <a:gridCol w="980694"/>
                <a:gridCol w="1057640"/>
                <a:gridCol w="1056132"/>
              </a:tblGrid>
              <a:tr h="483113">
                <a:tc>
                  <a:txBody>
                    <a:bodyPr/>
                    <a:lstStyle/>
                    <a:p>
                      <a:pPr marL="0" marR="0" algn="ctr">
                        <a:lnSpc>
                          <a:spcPct val="115000"/>
                        </a:lnSpc>
                        <a:spcBef>
                          <a:spcPts val="0"/>
                        </a:spcBef>
                        <a:spcAft>
                          <a:spcPts val="200"/>
                        </a:spcAft>
                      </a:pPr>
                      <a:r>
                        <a:rPr lang="en-US" sz="1000" b="1" dirty="0">
                          <a:latin typeface="Calibri"/>
                          <a:ea typeface="Times New Roman"/>
                          <a:cs typeface="Tahoma"/>
                        </a:rPr>
                        <a:t>Rate/Technology</a:t>
                      </a:r>
                    </a:p>
                  </a:txBody>
                  <a:tcPr marL="71374" marR="71374" marT="35994" marB="35994"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2D69B"/>
                    </a:solidFill>
                  </a:tcPr>
                </a:tc>
                <a:tc>
                  <a:txBody>
                    <a:bodyPr/>
                    <a:lstStyle/>
                    <a:p>
                      <a:pPr marL="0" marR="0" algn="r">
                        <a:lnSpc>
                          <a:spcPct val="115000"/>
                        </a:lnSpc>
                        <a:spcBef>
                          <a:spcPts val="0"/>
                        </a:spcBef>
                        <a:spcAft>
                          <a:spcPts val="0"/>
                        </a:spcAft>
                      </a:pPr>
                      <a:r>
                        <a:rPr lang="en-US" sz="1000" b="1" dirty="0">
                          <a:latin typeface="Calibri"/>
                          <a:ea typeface="Times New Roman"/>
                          <a:cs typeface="Tahoma"/>
                        </a:rPr>
                        <a:t>Baseline kWh Usage</a:t>
                      </a:r>
                      <a:endParaRPr lang="en-US" sz="1000" dirty="0">
                        <a:latin typeface="Calibri"/>
                        <a:ea typeface="Times New Roman"/>
                        <a:cs typeface="Tahoma"/>
                      </a:endParaRPr>
                    </a:p>
                  </a:txBody>
                  <a:tcPr marL="71374" marR="71374" marT="35994" marB="35994"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2D69B"/>
                    </a:solidFill>
                  </a:tcPr>
                </a:tc>
                <a:tc>
                  <a:txBody>
                    <a:bodyPr/>
                    <a:lstStyle/>
                    <a:p>
                      <a:pPr marL="0" marR="0" algn="r">
                        <a:lnSpc>
                          <a:spcPct val="115000"/>
                        </a:lnSpc>
                        <a:spcBef>
                          <a:spcPts val="0"/>
                        </a:spcBef>
                        <a:spcAft>
                          <a:spcPts val="0"/>
                        </a:spcAft>
                      </a:pPr>
                      <a:r>
                        <a:rPr lang="en-US" sz="1000" b="1" dirty="0">
                          <a:latin typeface="Calibri"/>
                          <a:ea typeface="Times New Roman"/>
                          <a:cs typeface="Tahoma"/>
                        </a:rPr>
                        <a:t>kWh Savings</a:t>
                      </a:r>
                      <a:endParaRPr lang="en-US" sz="1000" dirty="0">
                        <a:latin typeface="Calibri"/>
                        <a:ea typeface="Times New Roman"/>
                        <a:cs typeface="Tahoma"/>
                      </a:endParaRPr>
                    </a:p>
                  </a:txBody>
                  <a:tcPr marL="71374" marR="71374" marT="35994" marB="35994"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2D69B"/>
                    </a:solidFill>
                  </a:tcPr>
                </a:tc>
                <a:tc>
                  <a:txBody>
                    <a:bodyPr/>
                    <a:lstStyle/>
                    <a:p>
                      <a:pPr marL="0" marR="0" algn="r">
                        <a:lnSpc>
                          <a:spcPct val="115000"/>
                        </a:lnSpc>
                        <a:spcBef>
                          <a:spcPts val="0"/>
                        </a:spcBef>
                        <a:spcAft>
                          <a:spcPts val="0"/>
                        </a:spcAft>
                      </a:pPr>
                      <a:r>
                        <a:rPr lang="en-US" sz="1000" b="1" dirty="0">
                          <a:latin typeface="Calibri"/>
                          <a:ea typeface="Times New Roman"/>
                          <a:cs typeface="Tahoma"/>
                        </a:rPr>
                        <a:t>% Savings</a:t>
                      </a:r>
                      <a:endParaRPr lang="en-US" sz="1000" dirty="0">
                        <a:latin typeface="Calibri"/>
                        <a:ea typeface="Times New Roman"/>
                        <a:cs typeface="Tahoma"/>
                      </a:endParaRPr>
                    </a:p>
                  </a:txBody>
                  <a:tcPr marL="71374" marR="71374" marT="35994" marB="35994"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2D69B"/>
                    </a:solidFill>
                  </a:tcPr>
                </a:tc>
                <a:tc>
                  <a:txBody>
                    <a:bodyPr/>
                    <a:lstStyle/>
                    <a:p>
                      <a:pPr marL="0" marR="0" algn="r">
                        <a:lnSpc>
                          <a:spcPct val="115000"/>
                        </a:lnSpc>
                        <a:spcBef>
                          <a:spcPts val="0"/>
                        </a:spcBef>
                        <a:spcAft>
                          <a:spcPts val="0"/>
                        </a:spcAft>
                      </a:pPr>
                      <a:r>
                        <a:rPr lang="en-US" sz="1000" b="1" dirty="0">
                          <a:latin typeface="Calibri"/>
                          <a:ea typeface="Times New Roman"/>
                          <a:cs typeface="Tahoma"/>
                        </a:rPr>
                        <a:t>Average kW Reduction</a:t>
                      </a:r>
                      <a:endParaRPr lang="en-US" sz="1000" dirty="0">
                        <a:latin typeface="Calibri"/>
                        <a:ea typeface="Times New Roman"/>
                        <a:cs typeface="Tahoma"/>
                      </a:endParaRPr>
                    </a:p>
                  </a:txBody>
                  <a:tcPr marL="71374" marR="71374" marT="35994" marB="35994"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2D69B"/>
                    </a:solidFill>
                  </a:tcPr>
                </a:tc>
                <a:tc>
                  <a:txBody>
                    <a:bodyPr/>
                    <a:lstStyle/>
                    <a:p>
                      <a:pPr marL="0" marR="0" algn="r">
                        <a:lnSpc>
                          <a:spcPct val="115000"/>
                        </a:lnSpc>
                        <a:spcBef>
                          <a:spcPts val="0"/>
                        </a:spcBef>
                        <a:spcAft>
                          <a:spcPts val="0"/>
                        </a:spcAft>
                      </a:pPr>
                      <a:r>
                        <a:rPr lang="en-US" sz="1000" b="1" dirty="0">
                          <a:latin typeface="Calibri"/>
                          <a:ea typeface="Times New Roman"/>
                          <a:cs typeface="Tahoma"/>
                        </a:rPr>
                        <a:t>Peak kW Reduction</a:t>
                      </a:r>
                      <a:endParaRPr lang="en-US" sz="1000" dirty="0">
                        <a:latin typeface="Calibri"/>
                        <a:ea typeface="Times New Roman"/>
                        <a:cs typeface="Tahoma"/>
                      </a:endParaRPr>
                    </a:p>
                  </a:txBody>
                  <a:tcPr marL="71374" marR="71374" marT="35994" marB="35994"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2D69B"/>
                    </a:solidFill>
                  </a:tcPr>
                </a:tc>
              </a:tr>
              <a:tr h="282718">
                <a:tc>
                  <a:txBody>
                    <a:bodyPr/>
                    <a:lstStyle/>
                    <a:p>
                      <a:pPr marL="0" marR="0">
                        <a:lnSpc>
                          <a:spcPct val="115000"/>
                        </a:lnSpc>
                        <a:spcBef>
                          <a:spcPts val="0"/>
                        </a:spcBef>
                        <a:spcAft>
                          <a:spcPts val="0"/>
                        </a:spcAft>
                      </a:pPr>
                      <a:r>
                        <a:rPr lang="en-US" sz="1000" b="1" dirty="0">
                          <a:latin typeface="Calibri"/>
                          <a:ea typeface="Times New Roman"/>
                          <a:cs typeface="Tahoma"/>
                        </a:rPr>
                        <a:t>VPP-CP Standard</a:t>
                      </a:r>
                      <a:endParaRPr lang="en-US" sz="1000" dirty="0">
                        <a:latin typeface="Calibri"/>
                        <a:ea typeface="Times New Roman"/>
                        <a:cs typeface="Tahoma"/>
                      </a:endParaRPr>
                    </a:p>
                  </a:txBody>
                  <a:tcPr marL="71374" marR="71374" marT="35994" marB="35994"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2718">
                <a:tc>
                  <a:txBody>
                    <a:bodyPr/>
                    <a:lstStyle/>
                    <a:p>
                      <a:pPr marL="0" marR="0" indent="254000">
                        <a:lnSpc>
                          <a:spcPct val="115000"/>
                        </a:lnSpc>
                        <a:spcBef>
                          <a:spcPts val="0"/>
                        </a:spcBef>
                        <a:spcAft>
                          <a:spcPts val="0"/>
                        </a:spcAft>
                      </a:pPr>
                      <a:r>
                        <a:rPr lang="en-US" sz="1000" dirty="0">
                          <a:latin typeface="Calibri"/>
                          <a:ea typeface="Times New Roman"/>
                          <a:cs typeface="Times New Roman"/>
                        </a:rPr>
                        <a:t>PCT Only</a:t>
                      </a:r>
                      <a:endParaRPr lang="en-US" sz="1000" dirty="0">
                        <a:latin typeface="Tahoma"/>
                        <a:ea typeface="Times New Roman"/>
                        <a:cs typeface="Times New Roman"/>
                      </a:endParaRPr>
                    </a:p>
                  </a:txBody>
                  <a:tcPr marL="71374" marR="71374" marT="35994" marB="35994"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14.09</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3.08</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21.85%</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0.62</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1.07</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2718">
                <a:tc>
                  <a:txBody>
                    <a:bodyPr/>
                    <a:lstStyle/>
                    <a:p>
                      <a:pPr marL="0" marR="0" indent="254000">
                        <a:lnSpc>
                          <a:spcPct val="115000"/>
                        </a:lnSpc>
                        <a:spcBef>
                          <a:spcPts val="0"/>
                        </a:spcBef>
                        <a:spcAft>
                          <a:spcPts val="0"/>
                        </a:spcAft>
                      </a:pPr>
                      <a:r>
                        <a:rPr lang="en-US" sz="1000" dirty="0">
                          <a:latin typeface="Calibri"/>
                          <a:ea typeface="Times New Roman"/>
                          <a:cs typeface="Times New Roman"/>
                        </a:rPr>
                        <a:t>IHD Only</a:t>
                      </a:r>
                      <a:endParaRPr lang="en-US" sz="1000" dirty="0">
                        <a:latin typeface="Tahoma"/>
                        <a:ea typeface="Times New Roman"/>
                        <a:cs typeface="Times New Roman"/>
                      </a:endParaRPr>
                    </a:p>
                  </a:txBody>
                  <a:tcPr marL="71374" marR="71374" marT="35994" marB="35994"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14.09</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0.89</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6.28%</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0.18</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0.19</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2718">
                <a:tc>
                  <a:txBody>
                    <a:bodyPr/>
                    <a:lstStyle/>
                    <a:p>
                      <a:pPr marL="0" marR="0" indent="254000">
                        <a:lnSpc>
                          <a:spcPct val="115000"/>
                        </a:lnSpc>
                        <a:spcBef>
                          <a:spcPts val="0"/>
                        </a:spcBef>
                        <a:spcAft>
                          <a:spcPts val="0"/>
                        </a:spcAft>
                      </a:pPr>
                      <a:r>
                        <a:rPr lang="en-US" sz="1000" dirty="0">
                          <a:latin typeface="Calibri"/>
                          <a:ea typeface="Times New Roman"/>
                          <a:cs typeface="Times New Roman"/>
                        </a:rPr>
                        <a:t>All</a:t>
                      </a:r>
                      <a:endParaRPr lang="en-US" sz="1000" dirty="0">
                        <a:latin typeface="Tahoma"/>
                        <a:ea typeface="Times New Roman"/>
                        <a:cs typeface="Times New Roman"/>
                      </a:endParaRPr>
                    </a:p>
                  </a:txBody>
                  <a:tcPr marL="71374" marR="71374" marT="35994" marB="35994"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14.09</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2.84</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20.18%</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0.57</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0.93</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2718">
                <a:tc>
                  <a:txBody>
                    <a:bodyPr/>
                    <a:lstStyle/>
                    <a:p>
                      <a:pPr marL="0" marR="0" indent="254000">
                        <a:lnSpc>
                          <a:spcPct val="115000"/>
                        </a:lnSpc>
                        <a:spcBef>
                          <a:spcPts val="0"/>
                        </a:spcBef>
                        <a:spcAft>
                          <a:spcPts val="0"/>
                        </a:spcAft>
                      </a:pPr>
                      <a:r>
                        <a:rPr lang="en-US" sz="1000" dirty="0">
                          <a:latin typeface="Calibri"/>
                          <a:ea typeface="Times New Roman"/>
                          <a:cs typeface="Times New Roman"/>
                        </a:rPr>
                        <a:t>Web Only</a:t>
                      </a:r>
                      <a:endParaRPr lang="en-US" sz="1000" dirty="0">
                        <a:latin typeface="Tahoma"/>
                        <a:ea typeface="Times New Roman"/>
                        <a:cs typeface="Times New Roman"/>
                      </a:endParaRPr>
                    </a:p>
                  </a:txBody>
                  <a:tcPr marL="71374" marR="71374" marT="35994" marB="35994"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14.09</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1.07</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7.59%</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0.21</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0.25</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2718">
                <a:tc>
                  <a:txBody>
                    <a:bodyPr/>
                    <a:lstStyle/>
                    <a:p>
                      <a:pPr marL="0" marR="0">
                        <a:lnSpc>
                          <a:spcPct val="115000"/>
                        </a:lnSpc>
                        <a:spcBef>
                          <a:spcPts val="0"/>
                        </a:spcBef>
                        <a:spcAft>
                          <a:spcPts val="0"/>
                        </a:spcAft>
                      </a:pPr>
                      <a:r>
                        <a:rPr lang="en-US" sz="1000" b="1" dirty="0">
                          <a:latin typeface="Calibri"/>
                          <a:ea typeface="Times New Roman"/>
                          <a:cs typeface="Tahoma"/>
                        </a:rPr>
                        <a:t>VPP-CP Medium</a:t>
                      </a:r>
                      <a:endParaRPr lang="en-US" sz="1000" dirty="0">
                        <a:latin typeface="Calibri"/>
                        <a:ea typeface="Times New Roman"/>
                        <a:cs typeface="Tahoma"/>
                      </a:endParaRPr>
                    </a:p>
                  </a:txBody>
                  <a:tcPr marL="71374" marR="71374" marT="35994" marB="35994"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2718">
                <a:tc>
                  <a:txBody>
                    <a:bodyPr/>
                    <a:lstStyle/>
                    <a:p>
                      <a:pPr marL="0" marR="0" indent="254000">
                        <a:lnSpc>
                          <a:spcPct val="115000"/>
                        </a:lnSpc>
                        <a:spcBef>
                          <a:spcPts val="0"/>
                        </a:spcBef>
                        <a:spcAft>
                          <a:spcPts val="0"/>
                        </a:spcAft>
                      </a:pPr>
                      <a:r>
                        <a:rPr lang="en-US" sz="1000" dirty="0">
                          <a:latin typeface="Calibri"/>
                          <a:ea typeface="Times New Roman"/>
                          <a:cs typeface="Times New Roman"/>
                        </a:rPr>
                        <a:t>PCT Only</a:t>
                      </a:r>
                      <a:endParaRPr lang="en-US" sz="1000" dirty="0">
                        <a:latin typeface="Tahoma"/>
                        <a:ea typeface="Times New Roman"/>
                        <a:cs typeface="Times New Roman"/>
                      </a:endParaRPr>
                    </a:p>
                  </a:txBody>
                  <a:tcPr marL="71374" marR="71374" marT="35994" marB="35994"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17.13</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5.01</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29.24%</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1.00</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1.64</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2718">
                <a:tc>
                  <a:txBody>
                    <a:bodyPr/>
                    <a:lstStyle/>
                    <a:p>
                      <a:pPr marL="0" marR="0" indent="254000">
                        <a:lnSpc>
                          <a:spcPct val="115000"/>
                        </a:lnSpc>
                        <a:spcBef>
                          <a:spcPts val="0"/>
                        </a:spcBef>
                        <a:spcAft>
                          <a:spcPts val="0"/>
                        </a:spcAft>
                      </a:pPr>
                      <a:r>
                        <a:rPr lang="en-US" sz="1000" dirty="0">
                          <a:latin typeface="Calibri"/>
                          <a:ea typeface="Times New Roman"/>
                          <a:cs typeface="Times New Roman"/>
                        </a:rPr>
                        <a:t>IHD Only</a:t>
                      </a:r>
                      <a:endParaRPr lang="en-US" sz="1000" dirty="0">
                        <a:latin typeface="Tahoma"/>
                        <a:ea typeface="Times New Roman"/>
                        <a:cs typeface="Times New Roman"/>
                      </a:endParaRPr>
                    </a:p>
                  </a:txBody>
                  <a:tcPr marL="71374" marR="71374" marT="35994" marB="35994"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17.13</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1.38</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8.04%</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0.28</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0.29</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2718">
                <a:tc>
                  <a:txBody>
                    <a:bodyPr/>
                    <a:lstStyle/>
                    <a:p>
                      <a:pPr marL="0" marR="0" indent="254000">
                        <a:lnSpc>
                          <a:spcPct val="115000"/>
                        </a:lnSpc>
                        <a:spcBef>
                          <a:spcPts val="0"/>
                        </a:spcBef>
                        <a:spcAft>
                          <a:spcPts val="0"/>
                        </a:spcAft>
                      </a:pPr>
                      <a:r>
                        <a:rPr lang="en-US" sz="1000" dirty="0">
                          <a:latin typeface="Calibri"/>
                          <a:ea typeface="Times New Roman"/>
                          <a:cs typeface="Times New Roman"/>
                        </a:rPr>
                        <a:t>All</a:t>
                      </a:r>
                      <a:endParaRPr lang="en-US" sz="1000" dirty="0">
                        <a:latin typeface="Tahoma"/>
                        <a:ea typeface="Times New Roman"/>
                        <a:cs typeface="Times New Roman"/>
                      </a:endParaRPr>
                    </a:p>
                  </a:txBody>
                  <a:tcPr marL="71374" marR="71374" marT="35994" marB="35994"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17.13</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4.39</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25.63%</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0.88</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1.38</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2718">
                <a:tc>
                  <a:txBody>
                    <a:bodyPr/>
                    <a:lstStyle/>
                    <a:p>
                      <a:pPr marL="0" marR="0" indent="254000">
                        <a:lnSpc>
                          <a:spcPct val="115000"/>
                        </a:lnSpc>
                        <a:spcBef>
                          <a:spcPts val="0"/>
                        </a:spcBef>
                        <a:spcAft>
                          <a:spcPts val="0"/>
                        </a:spcAft>
                      </a:pPr>
                      <a:r>
                        <a:rPr lang="en-US" sz="1000" dirty="0">
                          <a:latin typeface="Calibri"/>
                          <a:ea typeface="Times New Roman"/>
                          <a:cs typeface="Times New Roman"/>
                        </a:rPr>
                        <a:t>Web Only</a:t>
                      </a:r>
                      <a:endParaRPr lang="en-US" sz="1000" dirty="0">
                        <a:latin typeface="Tahoma"/>
                        <a:ea typeface="Times New Roman"/>
                        <a:cs typeface="Times New Roman"/>
                      </a:endParaRPr>
                    </a:p>
                  </a:txBody>
                  <a:tcPr marL="71374" marR="71374" marT="35994" marB="35994"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17.13</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1.41</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8.26%</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0.28</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0.32</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2718">
                <a:tc>
                  <a:txBody>
                    <a:bodyPr/>
                    <a:lstStyle/>
                    <a:p>
                      <a:pPr marL="0" marR="0">
                        <a:lnSpc>
                          <a:spcPct val="115000"/>
                        </a:lnSpc>
                        <a:spcBef>
                          <a:spcPts val="0"/>
                        </a:spcBef>
                        <a:spcAft>
                          <a:spcPts val="0"/>
                        </a:spcAft>
                      </a:pPr>
                      <a:r>
                        <a:rPr lang="en-US" sz="1000" b="1" dirty="0">
                          <a:latin typeface="Calibri"/>
                          <a:ea typeface="Times New Roman"/>
                          <a:cs typeface="Tahoma"/>
                        </a:rPr>
                        <a:t>VPP-CP High</a:t>
                      </a:r>
                      <a:endParaRPr lang="en-US" sz="1000" dirty="0">
                        <a:latin typeface="Calibri"/>
                        <a:ea typeface="Times New Roman"/>
                        <a:cs typeface="Tahoma"/>
                      </a:endParaRPr>
                    </a:p>
                  </a:txBody>
                  <a:tcPr marL="71374" marR="71374" marT="35994" marB="35994"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92757">
                <a:tc>
                  <a:txBody>
                    <a:bodyPr/>
                    <a:lstStyle/>
                    <a:p>
                      <a:pPr marL="0" marR="0" indent="254000">
                        <a:lnSpc>
                          <a:spcPct val="115000"/>
                        </a:lnSpc>
                        <a:spcBef>
                          <a:spcPts val="0"/>
                        </a:spcBef>
                        <a:spcAft>
                          <a:spcPts val="0"/>
                        </a:spcAft>
                      </a:pPr>
                      <a:r>
                        <a:rPr lang="en-US" sz="1000" dirty="0">
                          <a:latin typeface="Calibri"/>
                          <a:ea typeface="Times New Roman"/>
                          <a:cs typeface="Times New Roman"/>
                        </a:rPr>
                        <a:t>PCT Only</a:t>
                      </a:r>
                      <a:endParaRPr lang="en-US" sz="1000" dirty="0">
                        <a:latin typeface="Tahoma"/>
                        <a:ea typeface="Times New Roman"/>
                        <a:cs typeface="Times New Roman"/>
                      </a:endParaRPr>
                    </a:p>
                  </a:txBody>
                  <a:tcPr marL="71374" marR="71374" marT="35994" marB="35994"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18.37</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5.98</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32.55%</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1.20</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1.92</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2718">
                <a:tc>
                  <a:txBody>
                    <a:bodyPr/>
                    <a:lstStyle/>
                    <a:p>
                      <a:pPr marL="0" marR="0" indent="254000">
                        <a:lnSpc>
                          <a:spcPct val="115000"/>
                        </a:lnSpc>
                        <a:spcBef>
                          <a:spcPts val="0"/>
                        </a:spcBef>
                        <a:spcAft>
                          <a:spcPts val="0"/>
                        </a:spcAft>
                      </a:pPr>
                      <a:r>
                        <a:rPr lang="en-US" sz="1000" dirty="0">
                          <a:latin typeface="Calibri"/>
                          <a:ea typeface="Times New Roman"/>
                          <a:cs typeface="Times New Roman"/>
                        </a:rPr>
                        <a:t>IHD Only</a:t>
                      </a:r>
                      <a:endParaRPr lang="en-US" sz="1000" dirty="0">
                        <a:latin typeface="Tahoma"/>
                        <a:ea typeface="Times New Roman"/>
                        <a:cs typeface="Times New Roman"/>
                      </a:endParaRPr>
                    </a:p>
                  </a:txBody>
                  <a:tcPr marL="71374" marR="71374" marT="35994" marB="35994"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18.37</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1.96</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10.65%</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0.39</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0.45</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2718">
                <a:tc>
                  <a:txBody>
                    <a:bodyPr/>
                    <a:lstStyle/>
                    <a:p>
                      <a:pPr marL="0" marR="0" indent="254000">
                        <a:lnSpc>
                          <a:spcPct val="115000"/>
                        </a:lnSpc>
                        <a:spcBef>
                          <a:spcPts val="0"/>
                        </a:spcBef>
                        <a:spcAft>
                          <a:spcPts val="0"/>
                        </a:spcAft>
                      </a:pPr>
                      <a:r>
                        <a:rPr lang="en-US" sz="1000" dirty="0">
                          <a:latin typeface="Calibri"/>
                          <a:ea typeface="Times New Roman"/>
                          <a:cs typeface="Times New Roman"/>
                        </a:rPr>
                        <a:t>All</a:t>
                      </a:r>
                      <a:endParaRPr lang="en-US" sz="1000" dirty="0">
                        <a:latin typeface="Tahoma"/>
                        <a:ea typeface="Times New Roman"/>
                        <a:cs typeface="Times New Roman"/>
                      </a:endParaRPr>
                    </a:p>
                  </a:txBody>
                  <a:tcPr marL="71374" marR="71374" marT="35994" marB="35994"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18.37</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5.20</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28.29%</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1.04</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1.63</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2718">
                <a:tc>
                  <a:txBody>
                    <a:bodyPr/>
                    <a:lstStyle/>
                    <a:p>
                      <a:pPr marL="0" marR="0" indent="254000">
                        <a:lnSpc>
                          <a:spcPct val="115000"/>
                        </a:lnSpc>
                        <a:spcBef>
                          <a:spcPts val="0"/>
                        </a:spcBef>
                        <a:spcAft>
                          <a:spcPts val="0"/>
                        </a:spcAft>
                      </a:pPr>
                      <a:r>
                        <a:rPr lang="en-US" sz="1000" dirty="0">
                          <a:latin typeface="Calibri"/>
                          <a:ea typeface="Times New Roman"/>
                          <a:cs typeface="Times New Roman"/>
                        </a:rPr>
                        <a:t>Web Only</a:t>
                      </a:r>
                      <a:endParaRPr lang="en-US" sz="1000" dirty="0">
                        <a:latin typeface="Tahoma"/>
                        <a:ea typeface="Times New Roman"/>
                        <a:cs typeface="Times New Roman"/>
                      </a:endParaRPr>
                    </a:p>
                  </a:txBody>
                  <a:tcPr marL="71374" marR="71374" marT="35994" marB="35994"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18.37</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2.16</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11.76%</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0.43</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0.51</a:t>
                      </a:r>
                    </a:p>
                  </a:txBody>
                  <a:tcPr marL="71374" marR="71374" marT="35994" marB="35994">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bl>
          </a:graphicData>
        </a:graphic>
      </p:graphicFrame>
      <p:sp>
        <p:nvSpPr>
          <p:cNvPr id="31868" name="Rectangle 1"/>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dirty="0">
              <a:solidFill>
                <a:prstClr val="black"/>
              </a:solidFill>
            </a:endParaRPr>
          </a:p>
        </p:txBody>
      </p:sp>
      <p:sp>
        <p:nvSpPr>
          <p:cNvPr id="31869" name="Rectangle 7"/>
          <p:cNvSpPr>
            <a:spLocks/>
          </p:cNvSpPr>
          <p:nvPr/>
        </p:nvSpPr>
        <p:spPr bwMode="auto">
          <a:xfrm>
            <a:off x="393700" y="152400"/>
            <a:ext cx="75311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r>
              <a:rPr lang="en-US" sz="2800" dirty="0">
                <a:solidFill>
                  <a:prstClr val="black"/>
                </a:solidFill>
                <a:cs typeface="Arial" pitchFamily="34" charset="0"/>
                <a:sym typeface="Arial" pitchFamily="34" charset="0"/>
              </a:rPr>
              <a:t>Summary: Rate &amp; Technology Combinations</a:t>
            </a:r>
          </a:p>
        </p:txBody>
      </p:sp>
    </p:spTree>
    <p:extLst>
      <p:ext uri="{BB962C8B-B14F-4D97-AF65-F5344CB8AC3E}">
        <p14:creationId xmlns:p14="http://schemas.microsoft.com/office/powerpoint/2010/main" val="9624139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1" descr="C:\Documents and Settings\murphyde.CT.OGENT.COM\Local Settings\Temporary Internet Files\Content.IE5\07Y5YXRZ\MP900386746[1].jpg"/>
          <p:cNvPicPr>
            <a:picLocks noChangeAspect="1" noChangeArrowheads="1"/>
          </p:cNvPicPr>
          <p:nvPr/>
        </p:nvPicPr>
        <p:blipFill>
          <a:blip r:embed="rId3" cstate="print">
            <a:duotone>
              <a:schemeClr val="bg2">
                <a:shade val="45000"/>
                <a:satMod val="135000"/>
              </a:schemeClr>
              <a:prstClr val="white"/>
            </a:duotone>
          </a:blip>
          <a:srcRect/>
          <a:stretch>
            <a:fillRect/>
          </a:stretch>
        </p:blipFill>
        <p:spPr bwMode="auto">
          <a:xfrm rot="10800000">
            <a:off x="5486400" y="3469856"/>
            <a:ext cx="3657600" cy="2609088"/>
          </a:xfrm>
          <a:prstGeom prst="rect">
            <a:avLst/>
          </a:prstGeom>
          <a:noFill/>
        </p:spPr>
      </p:pic>
      <p:sp>
        <p:nvSpPr>
          <p:cNvPr id="3" name="Title 2"/>
          <p:cNvSpPr>
            <a:spLocks noGrp="1"/>
          </p:cNvSpPr>
          <p:nvPr>
            <p:ph type="title"/>
          </p:nvPr>
        </p:nvSpPr>
        <p:spPr>
          <a:xfrm>
            <a:off x="457200" y="288940"/>
            <a:ext cx="8229600" cy="1143000"/>
          </a:xfrm>
        </p:spPr>
        <p:txBody>
          <a:bodyPr>
            <a:normAutofit/>
          </a:bodyPr>
          <a:lstStyle/>
          <a:p>
            <a:pPr algn="l"/>
            <a:r>
              <a:rPr lang="en-US" b="1" dirty="0" smtClean="0"/>
              <a:t>Agenda</a:t>
            </a:r>
            <a:endParaRPr lang="en-US" b="1" dirty="0"/>
          </a:p>
        </p:txBody>
      </p:sp>
      <p:sp>
        <p:nvSpPr>
          <p:cNvPr id="4" name="Text Placeholder 3"/>
          <p:cNvSpPr>
            <a:spLocks noGrp="1"/>
          </p:cNvSpPr>
          <p:nvPr>
            <p:ph idx="1"/>
          </p:nvPr>
        </p:nvSpPr>
        <p:spPr>
          <a:xfrm>
            <a:off x="457200" y="1316725"/>
            <a:ext cx="8229600" cy="4525963"/>
          </a:xfrm>
        </p:spPr>
        <p:txBody>
          <a:bodyPr>
            <a:noAutofit/>
          </a:bodyPr>
          <a:lstStyle/>
          <a:p>
            <a:pPr lvl="1">
              <a:buFont typeface="Wingdings" pitchFamily="2" charset="2"/>
              <a:buChar char="§"/>
            </a:pPr>
            <a:r>
              <a:rPr lang="en-US" sz="3600" dirty="0" smtClean="0"/>
              <a:t>About OG&amp;E</a:t>
            </a:r>
          </a:p>
          <a:p>
            <a:pPr lvl="1">
              <a:buFont typeface="Wingdings" pitchFamily="2" charset="2"/>
              <a:buChar char="§"/>
            </a:pPr>
            <a:r>
              <a:rPr lang="en-US" sz="3600" dirty="0" smtClean="0"/>
              <a:t>Program Objectives &amp; Description</a:t>
            </a:r>
          </a:p>
          <a:p>
            <a:pPr lvl="1">
              <a:buFont typeface="Wingdings" pitchFamily="2" charset="2"/>
              <a:buChar char="§"/>
            </a:pPr>
            <a:r>
              <a:rPr lang="en-US" sz="3600" dirty="0" smtClean="0"/>
              <a:t>Project Description</a:t>
            </a:r>
          </a:p>
          <a:p>
            <a:pPr lvl="1">
              <a:buFont typeface="Wingdings" pitchFamily="2" charset="2"/>
              <a:buChar char="§"/>
            </a:pPr>
            <a:r>
              <a:rPr lang="en-US" sz="3600" dirty="0" smtClean="0"/>
              <a:t>Pilot Results</a:t>
            </a:r>
          </a:p>
          <a:p>
            <a:pPr lvl="1">
              <a:buFont typeface="Wingdings" pitchFamily="2" charset="2"/>
              <a:buChar char="§"/>
            </a:pPr>
            <a:r>
              <a:rPr lang="en-US" sz="3600" dirty="0" smtClean="0"/>
              <a:t>Path Forward</a:t>
            </a:r>
          </a:p>
          <a:p>
            <a:pPr lvl="1">
              <a:buFont typeface="Wingdings" pitchFamily="2" charset="2"/>
              <a:buChar char="§"/>
            </a:pPr>
            <a:endParaRPr lang="en-US" sz="3600" dirty="0" smtClean="0"/>
          </a:p>
        </p:txBody>
      </p:sp>
      <p:sp>
        <p:nvSpPr>
          <p:cNvPr id="2" name="Slide Number Placeholder 1"/>
          <p:cNvSpPr>
            <a:spLocks noGrp="1"/>
          </p:cNvSpPr>
          <p:nvPr>
            <p:ph type="sldNum" sz="quarter" idx="12"/>
          </p:nvPr>
        </p:nvSpPr>
        <p:spPr/>
        <p:txBody>
          <a:bodyPr/>
          <a:lstStyle/>
          <a:p>
            <a:fld id="{11BC905E-8043-44A8-8A73-E1564B6E9CEA}" type="slidenum">
              <a:rPr lang="en-US" smtClean="0">
                <a:solidFill>
                  <a:prstClr val="black">
                    <a:tint val="75000"/>
                  </a:prstClr>
                </a:solidFill>
              </a:rPr>
              <a:pPr/>
              <a:t>2</a:t>
            </a:fld>
            <a:endParaRPr lang="en-US" dirty="0">
              <a:solidFill>
                <a:prstClr val="black">
                  <a:tint val="75000"/>
                </a:prstClr>
              </a:solidFill>
            </a:endParaRPr>
          </a:p>
        </p:txBody>
      </p:sp>
    </p:spTree>
    <p:extLst>
      <p:ext uri="{BB962C8B-B14F-4D97-AF65-F5344CB8AC3E}">
        <p14:creationId xmlns:p14="http://schemas.microsoft.com/office/powerpoint/2010/main" val="15244410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7"/>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62B5649F-AA0B-43A0-A9C2-B0E18659FC71}" type="slidenum">
              <a:rPr lang="en-US" smtClean="0">
                <a:solidFill>
                  <a:srgbClr val="898989"/>
                </a:solidFill>
                <a:latin typeface="Calibri" pitchFamily="34" charset="0"/>
              </a:rPr>
              <a:pPr eaLnBrk="1" hangingPunct="1"/>
              <a:t>20</a:t>
            </a:fld>
            <a:endParaRPr lang="en-US" dirty="0" smtClean="0">
              <a:solidFill>
                <a:srgbClr val="898989"/>
              </a:solidFill>
              <a:latin typeface="Calibri" pitchFamily="34" charset="0"/>
            </a:endParaRPr>
          </a:p>
        </p:txBody>
      </p:sp>
      <p:graphicFrame>
        <p:nvGraphicFramePr>
          <p:cNvPr id="7" name="Table 6"/>
          <p:cNvGraphicFramePr>
            <a:graphicFrameLocks noGrp="1"/>
          </p:cNvGraphicFramePr>
          <p:nvPr/>
        </p:nvGraphicFramePr>
        <p:xfrm>
          <a:off x="609600" y="914400"/>
          <a:ext cx="7619999" cy="4800595"/>
        </p:xfrm>
        <a:graphic>
          <a:graphicData uri="http://schemas.openxmlformats.org/drawingml/2006/table">
            <a:tbl>
              <a:tblPr/>
              <a:tblGrid>
                <a:gridCol w="2513077"/>
                <a:gridCol w="1066800"/>
                <a:gridCol w="914399"/>
                <a:gridCol w="990600"/>
                <a:gridCol w="1068323"/>
                <a:gridCol w="1066800"/>
              </a:tblGrid>
              <a:tr h="490960">
                <a:tc>
                  <a:txBody>
                    <a:bodyPr/>
                    <a:lstStyle/>
                    <a:p>
                      <a:pPr marL="0" marR="0" algn="ctr">
                        <a:lnSpc>
                          <a:spcPct val="115000"/>
                        </a:lnSpc>
                        <a:spcBef>
                          <a:spcPts val="0"/>
                        </a:spcBef>
                        <a:spcAft>
                          <a:spcPts val="200"/>
                        </a:spcAft>
                      </a:pPr>
                      <a:r>
                        <a:rPr lang="en-US" sz="1000" b="1" dirty="0">
                          <a:latin typeface="Calibri"/>
                          <a:ea typeface="Times New Roman"/>
                          <a:cs typeface="Tahoma"/>
                        </a:rPr>
                        <a:t>Income Group</a:t>
                      </a:r>
                    </a:p>
                  </a:txBody>
                  <a:tcPr marL="71374" marR="71374" marT="35998" marB="35998"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2D69B"/>
                    </a:solidFill>
                  </a:tcPr>
                </a:tc>
                <a:tc>
                  <a:txBody>
                    <a:bodyPr/>
                    <a:lstStyle/>
                    <a:p>
                      <a:pPr marL="0" marR="0" algn="r">
                        <a:lnSpc>
                          <a:spcPct val="115000"/>
                        </a:lnSpc>
                        <a:spcBef>
                          <a:spcPts val="0"/>
                        </a:spcBef>
                        <a:spcAft>
                          <a:spcPts val="0"/>
                        </a:spcAft>
                      </a:pPr>
                      <a:r>
                        <a:rPr lang="en-US" sz="1000" b="1" dirty="0">
                          <a:latin typeface="Calibri"/>
                          <a:ea typeface="Times New Roman"/>
                          <a:cs typeface="Tahoma"/>
                        </a:rPr>
                        <a:t>Baseline kWh Usage</a:t>
                      </a:r>
                      <a:endParaRPr lang="en-US" sz="1000" dirty="0">
                        <a:latin typeface="Calibri"/>
                        <a:ea typeface="Times New Roman"/>
                        <a:cs typeface="Tahoma"/>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2D69B"/>
                    </a:solidFill>
                  </a:tcPr>
                </a:tc>
                <a:tc>
                  <a:txBody>
                    <a:bodyPr/>
                    <a:lstStyle/>
                    <a:p>
                      <a:pPr marL="0" marR="0" algn="r">
                        <a:lnSpc>
                          <a:spcPct val="115000"/>
                        </a:lnSpc>
                        <a:spcBef>
                          <a:spcPts val="0"/>
                        </a:spcBef>
                        <a:spcAft>
                          <a:spcPts val="0"/>
                        </a:spcAft>
                      </a:pPr>
                      <a:r>
                        <a:rPr lang="en-US" sz="1000" b="1" dirty="0">
                          <a:latin typeface="Calibri"/>
                          <a:ea typeface="Times New Roman"/>
                          <a:cs typeface="Tahoma"/>
                        </a:rPr>
                        <a:t>kWh Savings</a:t>
                      </a:r>
                      <a:endParaRPr lang="en-US" sz="1000" dirty="0">
                        <a:latin typeface="Calibri"/>
                        <a:ea typeface="Times New Roman"/>
                        <a:cs typeface="Tahoma"/>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2D69B"/>
                    </a:solidFill>
                  </a:tcPr>
                </a:tc>
                <a:tc>
                  <a:txBody>
                    <a:bodyPr/>
                    <a:lstStyle/>
                    <a:p>
                      <a:pPr marL="0" marR="0" algn="r">
                        <a:lnSpc>
                          <a:spcPct val="115000"/>
                        </a:lnSpc>
                        <a:spcBef>
                          <a:spcPts val="0"/>
                        </a:spcBef>
                        <a:spcAft>
                          <a:spcPts val="0"/>
                        </a:spcAft>
                      </a:pPr>
                      <a:r>
                        <a:rPr lang="en-US" sz="1000" b="1" dirty="0">
                          <a:latin typeface="Calibri"/>
                          <a:ea typeface="Times New Roman"/>
                          <a:cs typeface="Tahoma"/>
                        </a:rPr>
                        <a:t>% Savings</a:t>
                      </a:r>
                      <a:endParaRPr lang="en-US" sz="1000" dirty="0">
                        <a:latin typeface="Calibri"/>
                        <a:ea typeface="Times New Roman"/>
                        <a:cs typeface="Tahoma"/>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2D69B"/>
                    </a:solidFill>
                  </a:tcPr>
                </a:tc>
                <a:tc>
                  <a:txBody>
                    <a:bodyPr/>
                    <a:lstStyle/>
                    <a:p>
                      <a:pPr marL="0" marR="0" algn="r">
                        <a:lnSpc>
                          <a:spcPct val="115000"/>
                        </a:lnSpc>
                        <a:spcBef>
                          <a:spcPts val="0"/>
                        </a:spcBef>
                        <a:spcAft>
                          <a:spcPts val="0"/>
                        </a:spcAft>
                      </a:pPr>
                      <a:r>
                        <a:rPr lang="en-US" sz="1000" b="1" dirty="0">
                          <a:latin typeface="Calibri"/>
                          <a:ea typeface="Times New Roman"/>
                          <a:cs typeface="Tahoma"/>
                        </a:rPr>
                        <a:t>Average kW Reduction</a:t>
                      </a:r>
                      <a:endParaRPr lang="en-US" sz="1000" dirty="0">
                        <a:latin typeface="Calibri"/>
                        <a:ea typeface="Times New Roman"/>
                        <a:cs typeface="Tahoma"/>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2D69B"/>
                    </a:solidFill>
                  </a:tcPr>
                </a:tc>
                <a:tc>
                  <a:txBody>
                    <a:bodyPr/>
                    <a:lstStyle/>
                    <a:p>
                      <a:pPr marL="0" marR="0" algn="r">
                        <a:lnSpc>
                          <a:spcPct val="115000"/>
                        </a:lnSpc>
                        <a:spcBef>
                          <a:spcPts val="0"/>
                        </a:spcBef>
                        <a:spcAft>
                          <a:spcPts val="0"/>
                        </a:spcAft>
                      </a:pPr>
                      <a:r>
                        <a:rPr lang="en-US" sz="1000" b="1" dirty="0">
                          <a:latin typeface="Calibri"/>
                          <a:ea typeface="Times New Roman"/>
                          <a:cs typeface="Tahoma"/>
                        </a:rPr>
                        <a:t>Peak kW Reduction</a:t>
                      </a:r>
                      <a:endParaRPr lang="en-US" sz="1000" dirty="0">
                        <a:latin typeface="Calibri"/>
                        <a:ea typeface="Times New Roman"/>
                        <a:cs typeface="Tahoma"/>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2D69B"/>
                    </a:solidFill>
                  </a:tcPr>
                </a:tc>
              </a:tr>
              <a:tr h="287309">
                <a:tc>
                  <a:txBody>
                    <a:bodyPr/>
                    <a:lstStyle/>
                    <a:p>
                      <a:pPr marL="0" marR="0">
                        <a:lnSpc>
                          <a:spcPct val="115000"/>
                        </a:lnSpc>
                        <a:spcBef>
                          <a:spcPts val="0"/>
                        </a:spcBef>
                        <a:spcAft>
                          <a:spcPts val="0"/>
                        </a:spcAft>
                      </a:pPr>
                      <a:r>
                        <a:rPr lang="en-US" sz="1000" b="1" dirty="0">
                          <a:latin typeface="Calibri"/>
                          <a:ea typeface="Times New Roman"/>
                          <a:cs typeface="Tahoma"/>
                        </a:rPr>
                        <a:t>Low</a:t>
                      </a:r>
                      <a:endParaRPr lang="en-US" sz="1000" dirty="0">
                        <a:latin typeface="Calibri"/>
                        <a:ea typeface="Times New Roman"/>
                        <a:cs typeface="Tahoma"/>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b="1" dirty="0">
                          <a:latin typeface="MS Sans Serif"/>
                          <a:ea typeface="Times New Roman"/>
                          <a:cs typeface="Times New Roman"/>
                        </a:rPr>
                        <a:t> </a:t>
                      </a:r>
                      <a:endParaRPr lang="en-US" sz="1000" dirty="0">
                        <a:latin typeface="Tahoma"/>
                        <a:ea typeface="Times New Roman"/>
                        <a:cs typeface="Times New Roman"/>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dirty="0">
                          <a:latin typeface="MS Sans Serif"/>
                          <a:ea typeface="Times New Roman"/>
                          <a:cs typeface="Times New Roman"/>
                        </a:rPr>
                        <a:t> </a:t>
                      </a:r>
                      <a:endParaRPr lang="en-US" sz="1000" dirty="0">
                        <a:latin typeface="Tahoma"/>
                        <a:ea typeface="Times New Roman"/>
                        <a:cs typeface="Times New Roman"/>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b="1" dirty="0">
                          <a:latin typeface="MS Sans Serif"/>
                          <a:ea typeface="Times New Roman"/>
                          <a:cs typeface="Times New Roman"/>
                        </a:rPr>
                        <a:t> </a:t>
                      </a:r>
                      <a:endParaRPr lang="en-US" sz="1000" dirty="0">
                        <a:latin typeface="Tahoma"/>
                        <a:ea typeface="Times New Roman"/>
                        <a:cs typeface="Times New Roman"/>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b="1" dirty="0">
                          <a:latin typeface="MS Sans Serif"/>
                          <a:ea typeface="Times New Roman"/>
                          <a:cs typeface="Times New Roman"/>
                        </a:rPr>
                        <a:t> </a:t>
                      </a:r>
                      <a:endParaRPr lang="en-US" sz="1000" dirty="0">
                        <a:latin typeface="Tahoma"/>
                        <a:ea typeface="Times New Roman"/>
                        <a:cs typeface="Times New Roman"/>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b="1" dirty="0">
                          <a:latin typeface="MS Sans Serif"/>
                          <a:ea typeface="Times New Roman"/>
                          <a:cs typeface="Times New Roman"/>
                        </a:rPr>
                        <a:t> </a:t>
                      </a:r>
                      <a:endParaRPr lang="en-US" sz="1000" dirty="0">
                        <a:latin typeface="Tahoma"/>
                        <a:ea typeface="Times New Roman"/>
                        <a:cs typeface="Times New Roman"/>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7309">
                <a:tc>
                  <a:txBody>
                    <a:bodyPr/>
                    <a:lstStyle/>
                    <a:p>
                      <a:pPr marL="0" marR="0" indent="254000">
                        <a:lnSpc>
                          <a:spcPct val="115000"/>
                        </a:lnSpc>
                        <a:spcBef>
                          <a:spcPts val="0"/>
                        </a:spcBef>
                        <a:spcAft>
                          <a:spcPts val="0"/>
                        </a:spcAft>
                      </a:pPr>
                      <a:r>
                        <a:rPr lang="en-US" sz="1000" dirty="0">
                          <a:latin typeface="Calibri"/>
                          <a:ea typeface="Times New Roman"/>
                          <a:cs typeface="Times New Roman"/>
                        </a:rPr>
                        <a:t>PCT Only</a:t>
                      </a:r>
                      <a:endParaRPr lang="en-US" sz="1000" dirty="0">
                        <a:latin typeface="Tahoma"/>
                        <a:ea typeface="Times New Roman"/>
                        <a:cs typeface="Times New Roman"/>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14.85</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7.10</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47.84%</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1.42</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1.95</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7309">
                <a:tc>
                  <a:txBody>
                    <a:bodyPr/>
                    <a:lstStyle/>
                    <a:p>
                      <a:pPr marL="0" marR="0" indent="254000">
                        <a:lnSpc>
                          <a:spcPct val="115000"/>
                        </a:lnSpc>
                        <a:spcBef>
                          <a:spcPts val="0"/>
                        </a:spcBef>
                        <a:spcAft>
                          <a:spcPts val="0"/>
                        </a:spcAft>
                      </a:pPr>
                      <a:r>
                        <a:rPr lang="en-US" sz="1000" dirty="0">
                          <a:latin typeface="Calibri"/>
                          <a:ea typeface="Times New Roman"/>
                          <a:cs typeface="Times New Roman"/>
                        </a:rPr>
                        <a:t>IHD Only</a:t>
                      </a:r>
                      <a:endParaRPr lang="en-US" sz="1000" dirty="0">
                        <a:latin typeface="Tahoma"/>
                        <a:ea typeface="Times New Roman"/>
                        <a:cs typeface="Times New Roman"/>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14.85</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0.75</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5.07%</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0.15</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0.20</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7309">
                <a:tc>
                  <a:txBody>
                    <a:bodyPr/>
                    <a:lstStyle/>
                    <a:p>
                      <a:pPr marL="0" marR="0" indent="254000">
                        <a:lnSpc>
                          <a:spcPct val="115000"/>
                        </a:lnSpc>
                        <a:spcBef>
                          <a:spcPts val="0"/>
                        </a:spcBef>
                        <a:spcAft>
                          <a:spcPts val="0"/>
                        </a:spcAft>
                      </a:pPr>
                      <a:r>
                        <a:rPr lang="en-US" sz="1000" dirty="0">
                          <a:latin typeface="Calibri"/>
                          <a:ea typeface="Times New Roman"/>
                          <a:cs typeface="Times New Roman"/>
                        </a:rPr>
                        <a:t>All</a:t>
                      </a:r>
                      <a:endParaRPr lang="en-US" sz="1000" dirty="0">
                        <a:latin typeface="Tahoma"/>
                        <a:ea typeface="Times New Roman"/>
                        <a:cs typeface="Times New Roman"/>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14.85</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2.96</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19.93%</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0.59</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1.14</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7309">
                <a:tc>
                  <a:txBody>
                    <a:bodyPr/>
                    <a:lstStyle/>
                    <a:p>
                      <a:pPr marL="0" marR="0" indent="254000">
                        <a:lnSpc>
                          <a:spcPct val="115000"/>
                        </a:lnSpc>
                        <a:spcBef>
                          <a:spcPts val="0"/>
                        </a:spcBef>
                        <a:spcAft>
                          <a:spcPts val="0"/>
                        </a:spcAft>
                      </a:pPr>
                      <a:r>
                        <a:rPr lang="en-US" sz="1000" dirty="0">
                          <a:latin typeface="Calibri"/>
                          <a:ea typeface="Times New Roman"/>
                          <a:cs typeface="Times New Roman"/>
                        </a:rPr>
                        <a:t>Web Only</a:t>
                      </a:r>
                      <a:endParaRPr lang="en-US" sz="1000" dirty="0">
                        <a:latin typeface="Tahoma"/>
                        <a:ea typeface="Times New Roman"/>
                        <a:cs typeface="Times New Roman"/>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14.85</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1.88</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12.65%</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0.38</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0.53</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7309">
                <a:tc>
                  <a:txBody>
                    <a:bodyPr/>
                    <a:lstStyle/>
                    <a:p>
                      <a:pPr marL="0" marR="0">
                        <a:lnSpc>
                          <a:spcPct val="115000"/>
                        </a:lnSpc>
                        <a:spcBef>
                          <a:spcPts val="0"/>
                        </a:spcBef>
                        <a:spcAft>
                          <a:spcPts val="0"/>
                        </a:spcAft>
                      </a:pPr>
                      <a:r>
                        <a:rPr lang="en-US" sz="1000" b="1" dirty="0">
                          <a:latin typeface="Calibri"/>
                          <a:ea typeface="Times New Roman"/>
                          <a:cs typeface="Tahoma"/>
                        </a:rPr>
                        <a:t>Middle</a:t>
                      </a:r>
                      <a:endParaRPr lang="en-US" sz="1000" dirty="0">
                        <a:latin typeface="Calibri"/>
                        <a:ea typeface="Times New Roman"/>
                        <a:cs typeface="Tahoma"/>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71374" marR="71374" marT="35998" marB="35998">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71374" marR="71374" marT="35998" marB="35998">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71374" marR="71374" marT="35998" marB="35998">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71374" marR="71374" marT="35998" marB="35998">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71374" marR="71374" marT="35998" marB="35998">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7309">
                <a:tc>
                  <a:txBody>
                    <a:bodyPr/>
                    <a:lstStyle/>
                    <a:p>
                      <a:pPr marL="0" marR="0" indent="254000">
                        <a:lnSpc>
                          <a:spcPct val="115000"/>
                        </a:lnSpc>
                        <a:spcBef>
                          <a:spcPts val="0"/>
                        </a:spcBef>
                        <a:spcAft>
                          <a:spcPts val="0"/>
                        </a:spcAft>
                      </a:pPr>
                      <a:r>
                        <a:rPr lang="en-US" sz="1000" dirty="0">
                          <a:latin typeface="Calibri"/>
                          <a:ea typeface="Times New Roman"/>
                          <a:cs typeface="Times New Roman"/>
                        </a:rPr>
                        <a:t>PCT Only</a:t>
                      </a:r>
                      <a:endParaRPr lang="en-US" sz="1000" dirty="0">
                        <a:latin typeface="Tahoma"/>
                        <a:ea typeface="Times New Roman"/>
                        <a:cs typeface="Times New Roman"/>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16.88</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3.48</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20.63%</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0.70</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1.65</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7309">
                <a:tc>
                  <a:txBody>
                    <a:bodyPr/>
                    <a:lstStyle/>
                    <a:p>
                      <a:pPr marL="0" marR="0" indent="254000">
                        <a:lnSpc>
                          <a:spcPct val="115000"/>
                        </a:lnSpc>
                        <a:spcBef>
                          <a:spcPts val="0"/>
                        </a:spcBef>
                        <a:spcAft>
                          <a:spcPts val="0"/>
                        </a:spcAft>
                      </a:pPr>
                      <a:r>
                        <a:rPr lang="en-US" sz="1000" dirty="0">
                          <a:latin typeface="Calibri"/>
                          <a:ea typeface="Times New Roman"/>
                          <a:cs typeface="Times New Roman"/>
                        </a:rPr>
                        <a:t>IHD Only</a:t>
                      </a:r>
                      <a:endParaRPr lang="en-US" sz="1000" dirty="0">
                        <a:latin typeface="Tahoma"/>
                        <a:ea typeface="Times New Roman"/>
                        <a:cs typeface="Times New Roman"/>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16.88</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2.33</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13.82%</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0.47</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0.57</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7309">
                <a:tc>
                  <a:txBody>
                    <a:bodyPr/>
                    <a:lstStyle/>
                    <a:p>
                      <a:pPr marL="0" marR="0" indent="254000">
                        <a:lnSpc>
                          <a:spcPct val="115000"/>
                        </a:lnSpc>
                        <a:spcBef>
                          <a:spcPts val="0"/>
                        </a:spcBef>
                        <a:spcAft>
                          <a:spcPts val="0"/>
                        </a:spcAft>
                      </a:pPr>
                      <a:r>
                        <a:rPr lang="en-US" sz="1000" dirty="0">
                          <a:latin typeface="Calibri"/>
                          <a:ea typeface="Times New Roman"/>
                          <a:cs typeface="Times New Roman"/>
                        </a:rPr>
                        <a:t>All</a:t>
                      </a:r>
                      <a:endParaRPr lang="en-US" sz="1000" dirty="0">
                        <a:latin typeface="Tahoma"/>
                        <a:ea typeface="Times New Roman"/>
                        <a:cs typeface="Times New Roman"/>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16.88</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5.06</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29.99%</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1.01</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1.61</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7309">
                <a:tc>
                  <a:txBody>
                    <a:bodyPr/>
                    <a:lstStyle/>
                    <a:p>
                      <a:pPr marL="0" marR="0" indent="254000">
                        <a:lnSpc>
                          <a:spcPct val="115000"/>
                        </a:lnSpc>
                        <a:spcBef>
                          <a:spcPts val="0"/>
                        </a:spcBef>
                        <a:spcAft>
                          <a:spcPts val="0"/>
                        </a:spcAft>
                      </a:pPr>
                      <a:r>
                        <a:rPr lang="en-US" sz="1000" dirty="0">
                          <a:latin typeface="Calibri"/>
                          <a:ea typeface="Times New Roman"/>
                          <a:cs typeface="Times New Roman"/>
                        </a:rPr>
                        <a:t>Web Only</a:t>
                      </a:r>
                      <a:endParaRPr lang="en-US" sz="1000" dirty="0">
                        <a:latin typeface="Tahoma"/>
                        <a:ea typeface="Times New Roman"/>
                        <a:cs typeface="Times New Roman"/>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16.88</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1.63</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9.68%</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0.33</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0.38</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7309">
                <a:tc>
                  <a:txBody>
                    <a:bodyPr/>
                    <a:lstStyle/>
                    <a:p>
                      <a:pPr marL="0" marR="0">
                        <a:lnSpc>
                          <a:spcPct val="115000"/>
                        </a:lnSpc>
                        <a:spcBef>
                          <a:spcPts val="0"/>
                        </a:spcBef>
                        <a:spcAft>
                          <a:spcPts val="0"/>
                        </a:spcAft>
                      </a:pPr>
                      <a:r>
                        <a:rPr lang="en-US" sz="1000" b="1" dirty="0">
                          <a:latin typeface="Calibri"/>
                          <a:ea typeface="Times New Roman"/>
                          <a:cs typeface="Tahoma"/>
                        </a:rPr>
                        <a:t>High</a:t>
                      </a:r>
                      <a:endParaRPr lang="en-US" sz="1000" dirty="0">
                        <a:latin typeface="Calibri"/>
                        <a:ea typeface="Times New Roman"/>
                        <a:cs typeface="Tahoma"/>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71374" marR="71374" marT="35998" marB="35998">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71374" marR="71374" marT="35998" marB="35998">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71374" marR="71374" marT="35998" marB="35998">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71374" marR="71374" marT="35998" marB="35998">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71374" marR="71374" marT="35998" marB="35998">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7309">
                <a:tc>
                  <a:txBody>
                    <a:bodyPr/>
                    <a:lstStyle/>
                    <a:p>
                      <a:pPr marL="0" marR="0" indent="254000">
                        <a:lnSpc>
                          <a:spcPct val="115000"/>
                        </a:lnSpc>
                        <a:spcBef>
                          <a:spcPts val="0"/>
                        </a:spcBef>
                        <a:spcAft>
                          <a:spcPts val="0"/>
                        </a:spcAft>
                      </a:pPr>
                      <a:r>
                        <a:rPr lang="en-US" sz="1000" dirty="0">
                          <a:latin typeface="Calibri"/>
                          <a:ea typeface="Times New Roman"/>
                          <a:cs typeface="Times New Roman"/>
                        </a:rPr>
                        <a:t>PCT Only</a:t>
                      </a:r>
                      <a:endParaRPr lang="en-US" sz="1000" dirty="0">
                        <a:latin typeface="Tahoma"/>
                        <a:ea typeface="Times New Roman"/>
                        <a:cs typeface="Times New Roman"/>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21.87</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7.14</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32.63%</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1.43</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2.15</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7309">
                <a:tc>
                  <a:txBody>
                    <a:bodyPr/>
                    <a:lstStyle/>
                    <a:p>
                      <a:pPr marL="0" marR="0" indent="254000">
                        <a:lnSpc>
                          <a:spcPct val="115000"/>
                        </a:lnSpc>
                        <a:spcBef>
                          <a:spcPts val="0"/>
                        </a:spcBef>
                        <a:spcAft>
                          <a:spcPts val="0"/>
                        </a:spcAft>
                      </a:pPr>
                      <a:r>
                        <a:rPr lang="en-US" sz="1000" dirty="0">
                          <a:latin typeface="Calibri"/>
                          <a:ea typeface="Times New Roman"/>
                          <a:cs typeface="Times New Roman"/>
                        </a:rPr>
                        <a:t>IHD Only</a:t>
                      </a:r>
                      <a:endParaRPr lang="en-US" sz="1000" dirty="0">
                        <a:latin typeface="Tahoma"/>
                        <a:ea typeface="Times New Roman"/>
                        <a:cs typeface="Times New Roman"/>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21.87</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3.02</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13.83%</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0.60</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0.63</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7309">
                <a:tc>
                  <a:txBody>
                    <a:bodyPr/>
                    <a:lstStyle/>
                    <a:p>
                      <a:pPr marL="0" marR="0" indent="254000">
                        <a:lnSpc>
                          <a:spcPct val="115000"/>
                        </a:lnSpc>
                        <a:spcBef>
                          <a:spcPts val="0"/>
                        </a:spcBef>
                        <a:spcAft>
                          <a:spcPts val="0"/>
                        </a:spcAft>
                      </a:pPr>
                      <a:r>
                        <a:rPr lang="en-US" sz="1000" dirty="0">
                          <a:latin typeface="Calibri"/>
                          <a:ea typeface="Times New Roman"/>
                          <a:cs typeface="Times New Roman"/>
                        </a:rPr>
                        <a:t>All</a:t>
                      </a:r>
                      <a:endParaRPr lang="en-US" sz="1000" dirty="0">
                        <a:latin typeface="Tahoma"/>
                        <a:ea typeface="Times New Roman"/>
                        <a:cs typeface="Times New Roman"/>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21.87</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8.02</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36.67%</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1.60</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2.24</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7309">
                <a:tc>
                  <a:txBody>
                    <a:bodyPr/>
                    <a:lstStyle/>
                    <a:p>
                      <a:pPr marL="0" marR="0" indent="254000">
                        <a:lnSpc>
                          <a:spcPct val="115000"/>
                        </a:lnSpc>
                        <a:spcBef>
                          <a:spcPts val="0"/>
                        </a:spcBef>
                        <a:spcAft>
                          <a:spcPts val="0"/>
                        </a:spcAft>
                      </a:pPr>
                      <a:r>
                        <a:rPr lang="en-US" sz="1000" dirty="0">
                          <a:latin typeface="Calibri"/>
                          <a:ea typeface="Times New Roman"/>
                          <a:cs typeface="Times New Roman"/>
                        </a:rPr>
                        <a:t>Web Only</a:t>
                      </a:r>
                      <a:endParaRPr lang="en-US" sz="1000" dirty="0">
                        <a:latin typeface="Tahoma"/>
                        <a:ea typeface="Times New Roman"/>
                        <a:cs typeface="Times New Roman"/>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21.87</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3.03</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13.84%</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0.61</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0.69</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bl>
          </a:graphicData>
        </a:graphic>
      </p:graphicFrame>
      <p:sp>
        <p:nvSpPr>
          <p:cNvPr id="32892" name="Rectangle 7"/>
          <p:cNvSpPr>
            <a:spLocks/>
          </p:cNvSpPr>
          <p:nvPr/>
        </p:nvSpPr>
        <p:spPr bwMode="auto">
          <a:xfrm>
            <a:off x="393700" y="152400"/>
            <a:ext cx="73025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r>
              <a:rPr lang="en-US" sz="3200" dirty="0">
                <a:solidFill>
                  <a:prstClr val="black"/>
                </a:solidFill>
                <a:cs typeface="Arial" pitchFamily="34" charset="0"/>
                <a:sym typeface="Arial" pitchFamily="34" charset="0"/>
              </a:rPr>
              <a:t>Peak Savings by Income: VPP-CP High</a:t>
            </a:r>
          </a:p>
        </p:txBody>
      </p:sp>
    </p:spTree>
    <p:extLst>
      <p:ext uri="{BB962C8B-B14F-4D97-AF65-F5344CB8AC3E}">
        <p14:creationId xmlns:p14="http://schemas.microsoft.com/office/powerpoint/2010/main" val="2668993589"/>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7"/>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A048ABE7-DC20-48DA-A197-8C9B275A21A7}" type="slidenum">
              <a:rPr lang="en-US" smtClean="0">
                <a:solidFill>
                  <a:srgbClr val="898989"/>
                </a:solidFill>
                <a:latin typeface="Calibri" pitchFamily="34" charset="0"/>
              </a:rPr>
              <a:pPr eaLnBrk="1" hangingPunct="1"/>
              <a:t>21</a:t>
            </a:fld>
            <a:endParaRPr lang="en-US" dirty="0" smtClean="0">
              <a:solidFill>
                <a:srgbClr val="898989"/>
              </a:solidFill>
              <a:latin typeface="Calibri" pitchFamily="34" charset="0"/>
            </a:endParaRPr>
          </a:p>
        </p:txBody>
      </p:sp>
      <p:sp>
        <p:nvSpPr>
          <p:cNvPr id="33795" name="Rectangle 1"/>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dirty="0">
              <a:solidFill>
                <a:prstClr val="black"/>
              </a:solidFill>
            </a:endParaRPr>
          </a:p>
        </p:txBody>
      </p:sp>
      <p:sp>
        <p:nvSpPr>
          <p:cNvPr id="33796" name="Rectangle 7"/>
          <p:cNvSpPr>
            <a:spLocks/>
          </p:cNvSpPr>
          <p:nvPr/>
        </p:nvSpPr>
        <p:spPr bwMode="auto">
          <a:xfrm>
            <a:off x="393700" y="152400"/>
            <a:ext cx="75311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r>
              <a:rPr lang="en-US" sz="3200" dirty="0">
                <a:solidFill>
                  <a:prstClr val="black"/>
                </a:solidFill>
                <a:cs typeface="Arial" pitchFamily="34" charset="0"/>
                <a:sym typeface="Arial" pitchFamily="34" charset="0"/>
              </a:rPr>
              <a:t>On Peak Savings by Age: VPP-CP High</a:t>
            </a:r>
          </a:p>
        </p:txBody>
      </p:sp>
      <p:graphicFrame>
        <p:nvGraphicFramePr>
          <p:cNvPr id="7" name="Table 6"/>
          <p:cNvGraphicFramePr>
            <a:graphicFrameLocks noGrp="1"/>
          </p:cNvGraphicFramePr>
          <p:nvPr/>
        </p:nvGraphicFramePr>
        <p:xfrm>
          <a:off x="533400" y="914400"/>
          <a:ext cx="7696199" cy="4724401"/>
        </p:xfrm>
        <a:graphic>
          <a:graphicData uri="http://schemas.openxmlformats.org/drawingml/2006/table">
            <a:tbl>
              <a:tblPr/>
              <a:tblGrid>
                <a:gridCol w="2538208"/>
                <a:gridCol w="1077468"/>
                <a:gridCol w="923543"/>
                <a:gridCol w="1000506"/>
                <a:gridCol w="1079006"/>
                <a:gridCol w="1077468"/>
              </a:tblGrid>
              <a:tr h="483166">
                <a:tc>
                  <a:txBody>
                    <a:bodyPr/>
                    <a:lstStyle/>
                    <a:p>
                      <a:pPr marL="0" marR="0" algn="ctr">
                        <a:lnSpc>
                          <a:spcPct val="115000"/>
                        </a:lnSpc>
                        <a:spcBef>
                          <a:spcPts val="0"/>
                        </a:spcBef>
                        <a:spcAft>
                          <a:spcPts val="200"/>
                        </a:spcAft>
                      </a:pPr>
                      <a:r>
                        <a:rPr lang="en-US" sz="1000" b="1" dirty="0">
                          <a:latin typeface="Calibri"/>
                          <a:ea typeface="Times New Roman"/>
                          <a:cs typeface="Tahoma"/>
                        </a:rPr>
                        <a:t>Age Group</a:t>
                      </a:r>
                    </a:p>
                  </a:txBody>
                  <a:tcPr marL="71374" marR="71374" marT="35998" marB="35998"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2D69B"/>
                    </a:solidFill>
                  </a:tcPr>
                </a:tc>
                <a:tc>
                  <a:txBody>
                    <a:bodyPr/>
                    <a:lstStyle/>
                    <a:p>
                      <a:pPr marL="0" marR="0" algn="r">
                        <a:lnSpc>
                          <a:spcPct val="115000"/>
                        </a:lnSpc>
                        <a:spcBef>
                          <a:spcPts val="0"/>
                        </a:spcBef>
                        <a:spcAft>
                          <a:spcPts val="0"/>
                        </a:spcAft>
                      </a:pPr>
                      <a:r>
                        <a:rPr lang="en-US" sz="1000" b="1" dirty="0">
                          <a:latin typeface="Calibri"/>
                          <a:ea typeface="Times New Roman"/>
                          <a:cs typeface="Tahoma"/>
                        </a:rPr>
                        <a:t>Baseline kWh Usage</a:t>
                      </a:r>
                      <a:endParaRPr lang="en-US" sz="1000" dirty="0">
                        <a:latin typeface="Calibri"/>
                        <a:ea typeface="Times New Roman"/>
                        <a:cs typeface="Tahoma"/>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2D69B"/>
                    </a:solidFill>
                  </a:tcPr>
                </a:tc>
                <a:tc>
                  <a:txBody>
                    <a:bodyPr/>
                    <a:lstStyle/>
                    <a:p>
                      <a:pPr marL="0" marR="0" algn="r">
                        <a:lnSpc>
                          <a:spcPct val="115000"/>
                        </a:lnSpc>
                        <a:spcBef>
                          <a:spcPts val="0"/>
                        </a:spcBef>
                        <a:spcAft>
                          <a:spcPts val="0"/>
                        </a:spcAft>
                      </a:pPr>
                      <a:r>
                        <a:rPr lang="en-US" sz="1000" b="1" dirty="0">
                          <a:latin typeface="Calibri"/>
                          <a:ea typeface="Times New Roman"/>
                          <a:cs typeface="Tahoma"/>
                        </a:rPr>
                        <a:t>kWh Savings</a:t>
                      </a:r>
                      <a:endParaRPr lang="en-US" sz="1000" dirty="0">
                        <a:latin typeface="Calibri"/>
                        <a:ea typeface="Times New Roman"/>
                        <a:cs typeface="Tahoma"/>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2D69B"/>
                    </a:solidFill>
                  </a:tcPr>
                </a:tc>
                <a:tc>
                  <a:txBody>
                    <a:bodyPr/>
                    <a:lstStyle/>
                    <a:p>
                      <a:pPr marL="0" marR="0" algn="r">
                        <a:lnSpc>
                          <a:spcPct val="115000"/>
                        </a:lnSpc>
                        <a:spcBef>
                          <a:spcPts val="0"/>
                        </a:spcBef>
                        <a:spcAft>
                          <a:spcPts val="0"/>
                        </a:spcAft>
                      </a:pPr>
                      <a:r>
                        <a:rPr lang="en-US" sz="1000" b="1" dirty="0">
                          <a:latin typeface="Calibri"/>
                          <a:ea typeface="Times New Roman"/>
                          <a:cs typeface="Tahoma"/>
                        </a:rPr>
                        <a:t>% Savings</a:t>
                      </a:r>
                      <a:endParaRPr lang="en-US" sz="1000" dirty="0">
                        <a:latin typeface="Calibri"/>
                        <a:ea typeface="Times New Roman"/>
                        <a:cs typeface="Tahoma"/>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2D69B"/>
                    </a:solidFill>
                  </a:tcPr>
                </a:tc>
                <a:tc>
                  <a:txBody>
                    <a:bodyPr/>
                    <a:lstStyle/>
                    <a:p>
                      <a:pPr marL="0" marR="0" algn="r">
                        <a:lnSpc>
                          <a:spcPct val="115000"/>
                        </a:lnSpc>
                        <a:spcBef>
                          <a:spcPts val="0"/>
                        </a:spcBef>
                        <a:spcAft>
                          <a:spcPts val="0"/>
                        </a:spcAft>
                      </a:pPr>
                      <a:r>
                        <a:rPr lang="en-US" sz="1000" b="1" dirty="0">
                          <a:latin typeface="Calibri"/>
                          <a:ea typeface="Times New Roman"/>
                          <a:cs typeface="Tahoma"/>
                        </a:rPr>
                        <a:t>Average kW Reduction</a:t>
                      </a:r>
                      <a:endParaRPr lang="en-US" sz="1000" dirty="0">
                        <a:latin typeface="Calibri"/>
                        <a:ea typeface="Times New Roman"/>
                        <a:cs typeface="Tahoma"/>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2D69B"/>
                    </a:solidFill>
                  </a:tcPr>
                </a:tc>
                <a:tc>
                  <a:txBody>
                    <a:bodyPr/>
                    <a:lstStyle/>
                    <a:p>
                      <a:pPr marL="0" marR="0" algn="r">
                        <a:lnSpc>
                          <a:spcPct val="115000"/>
                        </a:lnSpc>
                        <a:spcBef>
                          <a:spcPts val="0"/>
                        </a:spcBef>
                        <a:spcAft>
                          <a:spcPts val="0"/>
                        </a:spcAft>
                      </a:pPr>
                      <a:r>
                        <a:rPr lang="en-US" sz="1000" b="1" dirty="0">
                          <a:latin typeface="Calibri"/>
                          <a:ea typeface="Times New Roman"/>
                          <a:cs typeface="Tahoma"/>
                        </a:rPr>
                        <a:t>Peak kW Reduction</a:t>
                      </a:r>
                      <a:endParaRPr lang="en-US" sz="1000" dirty="0">
                        <a:latin typeface="Calibri"/>
                        <a:ea typeface="Times New Roman"/>
                        <a:cs typeface="Tahoma"/>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2D69B"/>
                    </a:solidFill>
                  </a:tcPr>
                </a:tc>
              </a:tr>
              <a:tr h="282749">
                <a:tc>
                  <a:txBody>
                    <a:bodyPr/>
                    <a:lstStyle/>
                    <a:p>
                      <a:pPr marL="0" marR="0">
                        <a:lnSpc>
                          <a:spcPct val="115000"/>
                        </a:lnSpc>
                        <a:spcBef>
                          <a:spcPts val="0"/>
                        </a:spcBef>
                        <a:spcAft>
                          <a:spcPts val="0"/>
                        </a:spcAft>
                      </a:pPr>
                      <a:r>
                        <a:rPr lang="en-US" sz="1000" b="1" dirty="0">
                          <a:latin typeface="Calibri"/>
                          <a:ea typeface="Times New Roman"/>
                          <a:cs typeface="Tahoma"/>
                        </a:rPr>
                        <a:t>Young</a:t>
                      </a:r>
                      <a:endParaRPr lang="en-US" sz="1000" dirty="0">
                        <a:latin typeface="Calibri"/>
                        <a:ea typeface="Times New Roman"/>
                        <a:cs typeface="Tahoma"/>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b="1" dirty="0">
                          <a:latin typeface="MS Sans Serif"/>
                          <a:ea typeface="Times New Roman"/>
                          <a:cs typeface="Times New Roman"/>
                        </a:rPr>
                        <a:t> </a:t>
                      </a:r>
                      <a:endParaRPr lang="en-US" sz="1000" dirty="0">
                        <a:latin typeface="Tahoma"/>
                        <a:ea typeface="Times New Roman"/>
                        <a:cs typeface="Times New Roman"/>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dirty="0">
                          <a:latin typeface="MS Sans Serif"/>
                          <a:ea typeface="Times New Roman"/>
                          <a:cs typeface="Times New Roman"/>
                        </a:rPr>
                        <a:t> </a:t>
                      </a:r>
                      <a:endParaRPr lang="en-US" sz="1000" dirty="0">
                        <a:latin typeface="Tahoma"/>
                        <a:ea typeface="Times New Roman"/>
                        <a:cs typeface="Times New Roman"/>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b="1" dirty="0">
                          <a:latin typeface="MS Sans Serif"/>
                          <a:ea typeface="Times New Roman"/>
                          <a:cs typeface="Times New Roman"/>
                        </a:rPr>
                        <a:t> </a:t>
                      </a:r>
                      <a:endParaRPr lang="en-US" sz="1000" dirty="0">
                        <a:latin typeface="Tahoma"/>
                        <a:ea typeface="Times New Roman"/>
                        <a:cs typeface="Times New Roman"/>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b="1" dirty="0">
                          <a:latin typeface="MS Sans Serif"/>
                          <a:ea typeface="Times New Roman"/>
                          <a:cs typeface="Times New Roman"/>
                        </a:rPr>
                        <a:t> </a:t>
                      </a:r>
                      <a:endParaRPr lang="en-US" sz="1000" dirty="0">
                        <a:latin typeface="Tahoma"/>
                        <a:ea typeface="Times New Roman"/>
                        <a:cs typeface="Times New Roman"/>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b="1" dirty="0">
                          <a:latin typeface="MS Sans Serif"/>
                          <a:ea typeface="Times New Roman"/>
                          <a:cs typeface="Times New Roman"/>
                        </a:rPr>
                        <a:t> </a:t>
                      </a:r>
                      <a:endParaRPr lang="en-US" sz="1000" dirty="0">
                        <a:latin typeface="Tahoma"/>
                        <a:ea typeface="Times New Roman"/>
                        <a:cs typeface="Times New Roman"/>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2749">
                <a:tc>
                  <a:txBody>
                    <a:bodyPr/>
                    <a:lstStyle/>
                    <a:p>
                      <a:pPr marL="0" marR="0" indent="254000">
                        <a:lnSpc>
                          <a:spcPct val="115000"/>
                        </a:lnSpc>
                        <a:spcBef>
                          <a:spcPts val="0"/>
                        </a:spcBef>
                        <a:spcAft>
                          <a:spcPts val="0"/>
                        </a:spcAft>
                      </a:pPr>
                      <a:r>
                        <a:rPr lang="en-US" sz="1000" dirty="0">
                          <a:latin typeface="Calibri"/>
                          <a:ea typeface="Times New Roman"/>
                          <a:cs typeface="Times New Roman"/>
                        </a:rPr>
                        <a:t>PCT Only</a:t>
                      </a:r>
                      <a:endParaRPr lang="en-US" sz="1000" dirty="0">
                        <a:latin typeface="Tahoma"/>
                        <a:ea typeface="Times New Roman"/>
                        <a:cs typeface="Times New Roman"/>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15.18</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4.38</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28.85%</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0.88</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1.51</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2749">
                <a:tc>
                  <a:txBody>
                    <a:bodyPr/>
                    <a:lstStyle/>
                    <a:p>
                      <a:pPr marL="0" marR="0" indent="254000">
                        <a:lnSpc>
                          <a:spcPct val="115000"/>
                        </a:lnSpc>
                        <a:spcBef>
                          <a:spcPts val="0"/>
                        </a:spcBef>
                        <a:spcAft>
                          <a:spcPts val="0"/>
                        </a:spcAft>
                      </a:pPr>
                      <a:r>
                        <a:rPr lang="en-US" sz="1000" dirty="0">
                          <a:latin typeface="Calibri"/>
                          <a:ea typeface="Times New Roman"/>
                          <a:cs typeface="Times New Roman"/>
                        </a:rPr>
                        <a:t>IHD Only</a:t>
                      </a:r>
                      <a:endParaRPr lang="en-US" sz="1000" dirty="0">
                        <a:latin typeface="Tahoma"/>
                        <a:ea typeface="Times New Roman"/>
                        <a:cs typeface="Times New Roman"/>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15.18</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2.33</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15.33%</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0.47</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0.52</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2749">
                <a:tc>
                  <a:txBody>
                    <a:bodyPr/>
                    <a:lstStyle/>
                    <a:p>
                      <a:pPr marL="0" marR="0" indent="254000">
                        <a:lnSpc>
                          <a:spcPct val="115000"/>
                        </a:lnSpc>
                        <a:spcBef>
                          <a:spcPts val="0"/>
                        </a:spcBef>
                        <a:spcAft>
                          <a:spcPts val="0"/>
                        </a:spcAft>
                      </a:pPr>
                      <a:r>
                        <a:rPr lang="en-US" sz="1000" dirty="0">
                          <a:latin typeface="Calibri"/>
                          <a:ea typeface="Times New Roman"/>
                          <a:cs typeface="Times New Roman"/>
                        </a:rPr>
                        <a:t>All</a:t>
                      </a:r>
                      <a:endParaRPr lang="en-US" sz="1000" dirty="0">
                        <a:latin typeface="Tahoma"/>
                        <a:ea typeface="Times New Roman"/>
                        <a:cs typeface="Times New Roman"/>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15.18</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5.46</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35.97%</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1.09</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1.46</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2749">
                <a:tc>
                  <a:txBody>
                    <a:bodyPr/>
                    <a:lstStyle/>
                    <a:p>
                      <a:pPr marL="0" marR="0" indent="254000">
                        <a:lnSpc>
                          <a:spcPct val="115000"/>
                        </a:lnSpc>
                        <a:spcBef>
                          <a:spcPts val="0"/>
                        </a:spcBef>
                        <a:spcAft>
                          <a:spcPts val="0"/>
                        </a:spcAft>
                      </a:pPr>
                      <a:r>
                        <a:rPr lang="en-US" sz="1000" dirty="0">
                          <a:latin typeface="Calibri"/>
                          <a:ea typeface="Times New Roman"/>
                          <a:cs typeface="Times New Roman"/>
                        </a:rPr>
                        <a:t>Web Only</a:t>
                      </a:r>
                      <a:endParaRPr lang="en-US" sz="1000" dirty="0">
                        <a:latin typeface="Tahoma"/>
                        <a:ea typeface="Times New Roman"/>
                        <a:cs typeface="Times New Roman"/>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15.18</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2.29</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15.10%</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0.46</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0.53</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2749">
                <a:tc>
                  <a:txBody>
                    <a:bodyPr/>
                    <a:lstStyle/>
                    <a:p>
                      <a:pPr marL="0" marR="0">
                        <a:lnSpc>
                          <a:spcPct val="115000"/>
                        </a:lnSpc>
                        <a:spcBef>
                          <a:spcPts val="0"/>
                        </a:spcBef>
                        <a:spcAft>
                          <a:spcPts val="0"/>
                        </a:spcAft>
                      </a:pPr>
                      <a:r>
                        <a:rPr lang="en-US" sz="1000" b="1" dirty="0">
                          <a:latin typeface="Calibri"/>
                          <a:ea typeface="Times New Roman"/>
                          <a:cs typeface="Tahoma"/>
                        </a:rPr>
                        <a:t>Family</a:t>
                      </a:r>
                      <a:endParaRPr lang="en-US" sz="1000" dirty="0">
                        <a:latin typeface="Calibri"/>
                        <a:ea typeface="Times New Roman"/>
                        <a:cs typeface="Tahoma"/>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71374" marR="71374" marT="35998" marB="35998">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71374" marR="71374" marT="35998" marB="35998">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71374" marR="71374" marT="35998" marB="35998">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71374" marR="71374" marT="35998" marB="35998">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71374" marR="71374" marT="35998" marB="35998">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2749">
                <a:tc>
                  <a:txBody>
                    <a:bodyPr/>
                    <a:lstStyle/>
                    <a:p>
                      <a:pPr marL="0" marR="0" indent="254000">
                        <a:lnSpc>
                          <a:spcPct val="115000"/>
                        </a:lnSpc>
                        <a:spcBef>
                          <a:spcPts val="0"/>
                        </a:spcBef>
                        <a:spcAft>
                          <a:spcPts val="0"/>
                        </a:spcAft>
                      </a:pPr>
                      <a:r>
                        <a:rPr lang="en-US" sz="1000" dirty="0">
                          <a:latin typeface="Calibri"/>
                          <a:ea typeface="Times New Roman"/>
                          <a:cs typeface="Times New Roman"/>
                        </a:rPr>
                        <a:t>PCT Only</a:t>
                      </a:r>
                      <a:endParaRPr lang="en-US" sz="1000" dirty="0">
                        <a:latin typeface="Tahoma"/>
                        <a:ea typeface="Times New Roman"/>
                        <a:cs typeface="Times New Roman"/>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20.66</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6.54</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31.63%</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1.31</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2.36</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2749">
                <a:tc>
                  <a:txBody>
                    <a:bodyPr/>
                    <a:lstStyle/>
                    <a:p>
                      <a:pPr marL="0" marR="0" indent="254000">
                        <a:lnSpc>
                          <a:spcPct val="115000"/>
                        </a:lnSpc>
                        <a:spcBef>
                          <a:spcPts val="0"/>
                        </a:spcBef>
                        <a:spcAft>
                          <a:spcPts val="0"/>
                        </a:spcAft>
                      </a:pPr>
                      <a:r>
                        <a:rPr lang="en-US" sz="1000" dirty="0">
                          <a:latin typeface="Calibri"/>
                          <a:ea typeface="Times New Roman"/>
                          <a:cs typeface="Times New Roman"/>
                        </a:rPr>
                        <a:t>IHD Only</a:t>
                      </a:r>
                      <a:endParaRPr lang="en-US" sz="1000" dirty="0">
                        <a:latin typeface="Tahoma"/>
                        <a:ea typeface="Times New Roman"/>
                        <a:cs typeface="Times New Roman"/>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20.66</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3.15</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15.27%</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0.63</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0.70</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2749">
                <a:tc>
                  <a:txBody>
                    <a:bodyPr/>
                    <a:lstStyle/>
                    <a:p>
                      <a:pPr marL="0" marR="0" indent="254000">
                        <a:lnSpc>
                          <a:spcPct val="115000"/>
                        </a:lnSpc>
                        <a:spcBef>
                          <a:spcPts val="0"/>
                        </a:spcBef>
                        <a:spcAft>
                          <a:spcPts val="0"/>
                        </a:spcAft>
                      </a:pPr>
                      <a:r>
                        <a:rPr lang="en-US" sz="1000" dirty="0">
                          <a:latin typeface="Calibri"/>
                          <a:ea typeface="Times New Roman"/>
                          <a:cs typeface="Times New Roman"/>
                        </a:rPr>
                        <a:t>All</a:t>
                      </a:r>
                      <a:endParaRPr lang="en-US" sz="1000" dirty="0">
                        <a:latin typeface="Tahoma"/>
                        <a:ea typeface="Times New Roman"/>
                        <a:cs typeface="Times New Roman"/>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20.66</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5.02</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24.31%</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1.00</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1.81</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2749">
                <a:tc>
                  <a:txBody>
                    <a:bodyPr/>
                    <a:lstStyle/>
                    <a:p>
                      <a:pPr marL="0" marR="0" indent="254000">
                        <a:lnSpc>
                          <a:spcPct val="115000"/>
                        </a:lnSpc>
                        <a:spcBef>
                          <a:spcPts val="0"/>
                        </a:spcBef>
                        <a:spcAft>
                          <a:spcPts val="0"/>
                        </a:spcAft>
                      </a:pPr>
                      <a:r>
                        <a:rPr lang="en-US" sz="1000" dirty="0">
                          <a:latin typeface="Calibri"/>
                          <a:ea typeface="Times New Roman"/>
                          <a:cs typeface="Times New Roman"/>
                        </a:rPr>
                        <a:t>Web Only</a:t>
                      </a:r>
                      <a:endParaRPr lang="en-US" sz="1000" dirty="0">
                        <a:latin typeface="Tahoma"/>
                        <a:ea typeface="Times New Roman"/>
                        <a:cs typeface="Times New Roman"/>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20.66</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3.80</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18.37%</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0.76</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0.84</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2749">
                <a:tc>
                  <a:txBody>
                    <a:bodyPr/>
                    <a:lstStyle/>
                    <a:p>
                      <a:pPr marL="0" marR="0">
                        <a:lnSpc>
                          <a:spcPct val="115000"/>
                        </a:lnSpc>
                        <a:spcBef>
                          <a:spcPts val="0"/>
                        </a:spcBef>
                        <a:spcAft>
                          <a:spcPts val="0"/>
                        </a:spcAft>
                      </a:pPr>
                      <a:r>
                        <a:rPr lang="en-US" sz="1000" b="1" dirty="0">
                          <a:latin typeface="Calibri"/>
                          <a:ea typeface="Times New Roman"/>
                          <a:cs typeface="Tahoma"/>
                        </a:rPr>
                        <a:t>Mature</a:t>
                      </a:r>
                      <a:endParaRPr lang="en-US" sz="1000" dirty="0">
                        <a:latin typeface="Calibri"/>
                        <a:ea typeface="Times New Roman"/>
                        <a:cs typeface="Tahoma"/>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71374" marR="71374" marT="35998" marB="35998">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71374" marR="71374" marT="35998" marB="35998">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71374" marR="71374" marT="35998" marB="35998">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71374" marR="71374" marT="35998" marB="35998">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000" dirty="0">
                        <a:latin typeface="Tahoma"/>
                        <a:ea typeface="Times New Roman"/>
                        <a:cs typeface="Times New Roman"/>
                      </a:endParaRPr>
                    </a:p>
                  </a:txBody>
                  <a:tcPr marL="71374" marR="71374" marT="35998" marB="35998">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2749">
                <a:tc>
                  <a:txBody>
                    <a:bodyPr/>
                    <a:lstStyle/>
                    <a:p>
                      <a:pPr marL="0" marR="0" indent="254000">
                        <a:lnSpc>
                          <a:spcPct val="115000"/>
                        </a:lnSpc>
                        <a:spcBef>
                          <a:spcPts val="0"/>
                        </a:spcBef>
                        <a:spcAft>
                          <a:spcPts val="0"/>
                        </a:spcAft>
                      </a:pPr>
                      <a:r>
                        <a:rPr lang="en-US" sz="1000" dirty="0">
                          <a:latin typeface="Calibri"/>
                          <a:ea typeface="Times New Roman"/>
                          <a:cs typeface="Times New Roman"/>
                        </a:rPr>
                        <a:t>PCT Only</a:t>
                      </a:r>
                      <a:endParaRPr lang="en-US" sz="1000" dirty="0">
                        <a:latin typeface="Tahoma"/>
                        <a:ea typeface="Times New Roman"/>
                        <a:cs typeface="Times New Roman"/>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18.06</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7.20</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39.87%</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1.44</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2.02</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2749">
                <a:tc>
                  <a:txBody>
                    <a:bodyPr/>
                    <a:lstStyle/>
                    <a:p>
                      <a:pPr marL="0" marR="0" indent="254000">
                        <a:lnSpc>
                          <a:spcPct val="115000"/>
                        </a:lnSpc>
                        <a:spcBef>
                          <a:spcPts val="0"/>
                        </a:spcBef>
                        <a:spcAft>
                          <a:spcPts val="0"/>
                        </a:spcAft>
                      </a:pPr>
                      <a:r>
                        <a:rPr lang="en-US" sz="1000" dirty="0">
                          <a:latin typeface="Calibri"/>
                          <a:ea typeface="Times New Roman"/>
                          <a:cs typeface="Times New Roman"/>
                        </a:rPr>
                        <a:t>IHD Only</a:t>
                      </a:r>
                      <a:endParaRPr lang="en-US" sz="1000" dirty="0">
                        <a:latin typeface="Tahoma"/>
                        <a:ea typeface="Times New Roman"/>
                        <a:cs typeface="Times New Roman"/>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18.06</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0.72</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3.99%</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0.14</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0.21</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2749">
                <a:tc>
                  <a:txBody>
                    <a:bodyPr/>
                    <a:lstStyle/>
                    <a:p>
                      <a:pPr marL="0" marR="0" indent="254000">
                        <a:lnSpc>
                          <a:spcPct val="115000"/>
                        </a:lnSpc>
                        <a:spcBef>
                          <a:spcPts val="0"/>
                        </a:spcBef>
                        <a:spcAft>
                          <a:spcPts val="0"/>
                        </a:spcAft>
                      </a:pPr>
                      <a:r>
                        <a:rPr lang="en-US" sz="1000" dirty="0">
                          <a:latin typeface="Calibri"/>
                          <a:ea typeface="Times New Roman"/>
                          <a:cs typeface="Times New Roman"/>
                        </a:rPr>
                        <a:t>All</a:t>
                      </a:r>
                      <a:endParaRPr lang="en-US" sz="1000" dirty="0">
                        <a:latin typeface="Tahoma"/>
                        <a:ea typeface="Times New Roman"/>
                        <a:cs typeface="Times New Roman"/>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18.06</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5.06</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28.01%</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1.01</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1.68</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82749">
                <a:tc>
                  <a:txBody>
                    <a:bodyPr/>
                    <a:lstStyle/>
                    <a:p>
                      <a:pPr marL="0" marR="0" indent="254000">
                        <a:lnSpc>
                          <a:spcPct val="115000"/>
                        </a:lnSpc>
                        <a:spcBef>
                          <a:spcPts val="0"/>
                        </a:spcBef>
                        <a:spcAft>
                          <a:spcPts val="0"/>
                        </a:spcAft>
                      </a:pPr>
                      <a:r>
                        <a:rPr lang="en-US" sz="1000" dirty="0">
                          <a:latin typeface="Calibri"/>
                          <a:ea typeface="Times New Roman"/>
                          <a:cs typeface="Times New Roman"/>
                        </a:rPr>
                        <a:t>Web Only</a:t>
                      </a:r>
                      <a:endParaRPr lang="en-US" sz="1000" dirty="0">
                        <a:latin typeface="Tahoma"/>
                        <a:ea typeface="Times New Roman"/>
                        <a:cs typeface="Times New Roman"/>
                      </a:endParaRP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18.06</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0.85</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4.71%</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0.17</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00" dirty="0">
                          <a:latin typeface="Tahoma"/>
                          <a:ea typeface="Times New Roman"/>
                          <a:cs typeface="Times New Roman"/>
                        </a:rPr>
                        <a:t>0.31</a:t>
                      </a:r>
                    </a:p>
                  </a:txBody>
                  <a:tcPr marL="71374" marR="71374" marT="35998" marB="35998" anchor="b">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2102178"/>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7"/>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71166D61-F2E2-4269-BCA3-1262759DC36C}" type="slidenum">
              <a:rPr lang="en-US" smtClean="0">
                <a:solidFill>
                  <a:srgbClr val="898989"/>
                </a:solidFill>
                <a:latin typeface="Calibri" pitchFamily="34" charset="0"/>
              </a:rPr>
              <a:pPr eaLnBrk="1" hangingPunct="1"/>
              <a:t>3</a:t>
            </a:fld>
            <a:endParaRPr lang="en-US" dirty="0" smtClean="0">
              <a:solidFill>
                <a:srgbClr val="898989"/>
              </a:solidFill>
              <a:latin typeface="Calibri" pitchFamily="34" charset="0"/>
            </a:endParaRPr>
          </a:p>
        </p:txBody>
      </p:sp>
      <p:sp>
        <p:nvSpPr>
          <p:cNvPr id="6147" name="Rectangle 7"/>
          <p:cNvSpPr>
            <a:spLocks/>
          </p:cNvSpPr>
          <p:nvPr/>
        </p:nvSpPr>
        <p:spPr bwMode="auto">
          <a:xfrm>
            <a:off x="709613" y="228600"/>
            <a:ext cx="1576387"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r>
              <a:rPr lang="en-US" sz="3600" b="1" dirty="0">
                <a:solidFill>
                  <a:prstClr val="black"/>
                </a:solidFill>
                <a:cs typeface="Arial" pitchFamily="34" charset="0"/>
                <a:sym typeface="Arial" pitchFamily="34" charset="0"/>
              </a:rPr>
              <a:t>OG&amp;E</a:t>
            </a:r>
          </a:p>
        </p:txBody>
      </p:sp>
      <p:pic>
        <p:nvPicPr>
          <p:cNvPr id="6" name="Picture 5" descr="Utility Asset Map 2008.JPG"/>
          <p:cNvPicPr/>
          <p:nvPr/>
        </p:nvPicPr>
        <p:blipFill>
          <a:blip r:embed="rId3" cstate="print"/>
          <a:srcRect l="6741" t="20261" r="10674" b="15936"/>
          <a:stretch>
            <a:fillRect/>
          </a:stretch>
        </p:blipFill>
        <p:spPr bwMode="auto">
          <a:xfrm>
            <a:off x="76200" y="1815990"/>
            <a:ext cx="4956660" cy="2908410"/>
          </a:xfrm>
          <a:prstGeom prst="rect">
            <a:avLst/>
          </a:prstGeom>
          <a:ln>
            <a:noFill/>
          </a:ln>
          <a:effectLst>
            <a:outerShdw blurRad="292100" dist="139700" dir="2700000" algn="tl" rotWithShape="0">
              <a:srgbClr val="333333">
                <a:alpha val="65000"/>
              </a:srgbClr>
            </a:outerShdw>
          </a:effectLst>
        </p:spPr>
      </p:pic>
      <p:sp>
        <p:nvSpPr>
          <p:cNvPr id="6149" name="Rectangle 9"/>
          <p:cNvSpPr>
            <a:spLocks/>
          </p:cNvSpPr>
          <p:nvPr/>
        </p:nvSpPr>
        <p:spPr bwMode="auto">
          <a:xfrm>
            <a:off x="5224885" y="1066800"/>
            <a:ext cx="3919115" cy="4436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marL="182563" indent="-182563">
              <a:spcAft>
                <a:spcPts val="600"/>
              </a:spcAft>
              <a:buSzPct val="125000"/>
              <a:buFont typeface="Arial" pitchFamily="34" charset="0"/>
              <a:buChar char="•"/>
            </a:pPr>
            <a:r>
              <a:rPr lang="en-US" sz="2400" dirty="0">
                <a:solidFill>
                  <a:prstClr val="black"/>
                </a:solidFill>
                <a:cs typeface="Arial" pitchFamily="34" charset="0"/>
              </a:rPr>
              <a:t>782k retail customers</a:t>
            </a:r>
          </a:p>
          <a:p>
            <a:pPr marL="182563" indent="-182563">
              <a:spcAft>
                <a:spcPts val="600"/>
              </a:spcAft>
              <a:buSzPct val="125000"/>
              <a:buFont typeface="Arial" pitchFamily="34" charset="0"/>
              <a:buChar char="•"/>
            </a:pPr>
            <a:r>
              <a:rPr lang="en-US" sz="2400" dirty="0">
                <a:solidFill>
                  <a:prstClr val="black"/>
                </a:solidFill>
                <a:cs typeface="Arial" pitchFamily="34" charset="0"/>
              </a:rPr>
              <a:t>Total production: 6.7 GW</a:t>
            </a:r>
          </a:p>
          <a:p>
            <a:pPr marL="182563" indent="-182563">
              <a:spcAft>
                <a:spcPts val="600"/>
              </a:spcAft>
              <a:buSzPct val="125000"/>
              <a:buFont typeface="Arial" pitchFamily="34" charset="0"/>
              <a:buChar char="•"/>
            </a:pPr>
            <a:r>
              <a:rPr lang="en-US" sz="2400" dirty="0">
                <a:solidFill>
                  <a:prstClr val="black"/>
                </a:solidFill>
                <a:cs typeface="Arial" pitchFamily="34" charset="0"/>
              </a:rPr>
              <a:t>30k square miles</a:t>
            </a:r>
          </a:p>
          <a:p>
            <a:pPr marL="182563" indent="-182563">
              <a:spcAft>
                <a:spcPts val="600"/>
              </a:spcAft>
              <a:buSzPct val="125000"/>
              <a:buFont typeface="Arial" pitchFamily="34" charset="0"/>
              <a:buChar char="•"/>
            </a:pPr>
            <a:r>
              <a:rPr lang="en-US" sz="2400" dirty="0">
                <a:solidFill>
                  <a:prstClr val="black"/>
                </a:solidFill>
                <a:cs typeface="Arial" pitchFamily="34" charset="0"/>
              </a:rPr>
              <a:t>23k miles of overhead distribution &amp; 10k miles of underground</a:t>
            </a:r>
          </a:p>
          <a:p>
            <a:pPr marL="182563" indent="-182563">
              <a:spcAft>
                <a:spcPts val="600"/>
              </a:spcAft>
              <a:buSzPct val="125000"/>
              <a:buFont typeface="Arial" pitchFamily="34" charset="0"/>
              <a:buChar char="•"/>
            </a:pPr>
            <a:r>
              <a:rPr lang="en-US" sz="2400" dirty="0">
                <a:solidFill>
                  <a:prstClr val="black"/>
                </a:solidFill>
                <a:cs typeface="Arial" pitchFamily="34" charset="0"/>
              </a:rPr>
              <a:t>500 substations &amp; &lt;1,000 distribution circuits </a:t>
            </a:r>
          </a:p>
        </p:txBody>
      </p:sp>
    </p:spTree>
    <p:extLst>
      <p:ext uri="{BB962C8B-B14F-4D97-AF65-F5344CB8AC3E}">
        <p14:creationId xmlns:p14="http://schemas.microsoft.com/office/powerpoint/2010/main" val="75333276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3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7"/>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0FFA35E9-3545-4CB3-8913-74164A4141AE}" type="slidenum">
              <a:rPr lang="en-US" smtClean="0">
                <a:solidFill>
                  <a:srgbClr val="898989"/>
                </a:solidFill>
                <a:latin typeface="Calibri" pitchFamily="34" charset="0"/>
              </a:rPr>
              <a:pPr eaLnBrk="1" hangingPunct="1"/>
              <a:t>4</a:t>
            </a:fld>
            <a:endParaRPr lang="en-US" dirty="0" smtClean="0">
              <a:solidFill>
                <a:srgbClr val="898989"/>
              </a:solidFill>
              <a:latin typeface="Calibri" pitchFamily="34" charset="0"/>
            </a:endParaRPr>
          </a:p>
        </p:txBody>
      </p:sp>
      <p:sp>
        <p:nvSpPr>
          <p:cNvPr id="10243" name="Rectangle 7"/>
          <p:cNvSpPr>
            <a:spLocks/>
          </p:cNvSpPr>
          <p:nvPr/>
        </p:nvSpPr>
        <p:spPr bwMode="auto">
          <a:xfrm>
            <a:off x="393700" y="495300"/>
            <a:ext cx="753110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r>
              <a:rPr lang="en-US" sz="3600" b="1" dirty="0">
                <a:solidFill>
                  <a:prstClr val="black"/>
                </a:solidFill>
                <a:cs typeface="Arial" pitchFamily="34" charset="0"/>
                <a:sym typeface="Arial" pitchFamily="34" charset="0"/>
              </a:rPr>
              <a:t>2010-11 DR Study</a:t>
            </a:r>
            <a:endParaRPr lang="en-US" sz="3600" b="1" i="1" dirty="0">
              <a:solidFill>
                <a:prstClr val="black"/>
              </a:solidFill>
              <a:cs typeface="Arial" pitchFamily="34" charset="0"/>
              <a:sym typeface="Arial" pitchFamily="34" charset="0"/>
            </a:endParaRPr>
          </a:p>
        </p:txBody>
      </p:sp>
      <p:sp>
        <p:nvSpPr>
          <p:cNvPr id="6" name="Rectangle 5"/>
          <p:cNvSpPr/>
          <p:nvPr/>
        </p:nvSpPr>
        <p:spPr>
          <a:xfrm>
            <a:off x="2667000" y="2914710"/>
            <a:ext cx="914400" cy="2895600"/>
          </a:xfrm>
          <a:prstGeom prst="rect">
            <a:avLst/>
          </a:prstGeom>
          <a:solidFill>
            <a:srgbClr val="FFC00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prstClr val="black"/>
                </a:solidFill>
                <a:latin typeface="Arial" pitchFamily="34" charset="0"/>
                <a:cs typeface="Arial" pitchFamily="34" charset="0"/>
              </a:rPr>
              <a:t>2020 Capacity Needs</a:t>
            </a:r>
          </a:p>
        </p:txBody>
      </p:sp>
      <p:cxnSp>
        <p:nvCxnSpPr>
          <p:cNvPr id="10" name="Straight Connector 9"/>
          <p:cNvCxnSpPr/>
          <p:nvPr/>
        </p:nvCxnSpPr>
        <p:spPr>
          <a:xfrm>
            <a:off x="138113" y="3665538"/>
            <a:ext cx="4724400" cy="0"/>
          </a:xfrm>
          <a:prstGeom prst="line">
            <a:avLst/>
          </a:prstGeom>
        </p:spPr>
        <p:style>
          <a:lnRef idx="2">
            <a:schemeClr val="accent1"/>
          </a:lnRef>
          <a:fillRef idx="0">
            <a:schemeClr val="accent1"/>
          </a:fillRef>
          <a:effectRef idx="1">
            <a:schemeClr val="accent1"/>
          </a:effectRef>
          <a:fontRef idx="minor">
            <a:schemeClr val="tx1"/>
          </a:fontRef>
        </p:style>
      </p:cxnSp>
      <p:sp>
        <p:nvSpPr>
          <p:cNvPr id="11" name="Rectangle 10"/>
          <p:cNvSpPr/>
          <p:nvPr/>
        </p:nvSpPr>
        <p:spPr>
          <a:xfrm>
            <a:off x="3810000" y="3676710"/>
            <a:ext cx="914400" cy="2133600"/>
          </a:xfrm>
          <a:prstGeom prst="rect">
            <a:avLst/>
          </a:prstGeom>
          <a:solidFill>
            <a:srgbClr val="00B05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prstClr val="black"/>
                </a:solidFill>
                <a:latin typeface="Arial" pitchFamily="34" charset="0"/>
                <a:cs typeface="Arial" pitchFamily="34" charset="0"/>
              </a:rPr>
              <a:t>2020 Capacity Needs with DR</a:t>
            </a:r>
          </a:p>
        </p:txBody>
      </p:sp>
      <p:sp>
        <p:nvSpPr>
          <p:cNvPr id="12" name="Right Brace 11"/>
          <p:cNvSpPr/>
          <p:nvPr/>
        </p:nvSpPr>
        <p:spPr>
          <a:xfrm>
            <a:off x="3581400" y="2914650"/>
            <a:ext cx="228600" cy="762000"/>
          </a:xfrm>
          <a:prstGeom prst="rightBrace">
            <a:avLst/>
          </a:prstGeom>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n-US" dirty="0">
              <a:solidFill>
                <a:prstClr val="black"/>
              </a:solidFill>
            </a:endParaRPr>
          </a:p>
        </p:txBody>
      </p:sp>
      <p:sp>
        <p:nvSpPr>
          <p:cNvPr id="13" name="TextBox 12"/>
          <p:cNvSpPr txBox="1">
            <a:spLocks noChangeArrowheads="1"/>
          </p:cNvSpPr>
          <p:nvPr/>
        </p:nvSpPr>
        <p:spPr bwMode="auto">
          <a:xfrm>
            <a:off x="3810000" y="2743200"/>
            <a:ext cx="14478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r>
              <a:rPr lang="en-US" dirty="0">
                <a:solidFill>
                  <a:prstClr val="black"/>
                </a:solidFill>
              </a:rPr>
              <a:t>176 </a:t>
            </a:r>
            <a:r>
              <a:rPr lang="en-US" dirty="0" smtClean="0">
                <a:solidFill>
                  <a:prstClr val="black"/>
                </a:solidFill>
              </a:rPr>
              <a:t>MW </a:t>
            </a:r>
            <a:r>
              <a:rPr lang="en-US" dirty="0">
                <a:solidFill>
                  <a:prstClr val="black"/>
                </a:solidFill>
              </a:rPr>
              <a:t>reduction from DR</a:t>
            </a:r>
          </a:p>
        </p:txBody>
      </p:sp>
      <p:sp>
        <p:nvSpPr>
          <p:cNvPr id="15" name="Rounded Rectangle 14"/>
          <p:cNvSpPr/>
          <p:nvPr/>
        </p:nvSpPr>
        <p:spPr>
          <a:xfrm>
            <a:off x="5105400" y="2353270"/>
            <a:ext cx="3733800" cy="2752129"/>
          </a:xfrm>
          <a:prstGeom prst="roundRect">
            <a:avLst>
              <a:gd name="adj" fmla="val 6863"/>
            </a:avLst>
          </a:prstGeom>
          <a:solidFill>
            <a:schemeClr val="bg1"/>
          </a:solidFill>
          <a:ln w="38100">
            <a:solidFill>
              <a:srgbClr val="EF6537"/>
            </a:solidFill>
          </a:ln>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16" name="TextBox 15"/>
          <p:cNvSpPr txBox="1"/>
          <p:nvPr/>
        </p:nvSpPr>
        <p:spPr>
          <a:xfrm>
            <a:off x="5372100" y="2514600"/>
            <a:ext cx="3429000" cy="830997"/>
          </a:xfrm>
          <a:prstGeom prst="rect">
            <a:avLst/>
          </a:prstGeom>
          <a:noFill/>
          <a:ln w="28575">
            <a:noFill/>
          </a:ln>
          <a:effectLst>
            <a:innerShdw blurRad="63500" dist="50800" dir="2700000">
              <a:prstClr val="black">
                <a:alpha val="50000"/>
              </a:prstClr>
            </a:innerShdw>
          </a:effectLst>
          <a:scene3d>
            <a:camera prst="orthographicFront">
              <a:rot lat="0" lon="0" rev="0"/>
            </a:camera>
            <a:lightRig rig="balanced" dir="t">
              <a:rot lat="0" lon="0" rev="8700000"/>
            </a:lightRig>
          </a:scene3d>
          <a:sp3d>
            <a:bevelT w="190500" h="38100"/>
          </a:sp3d>
        </p:spPr>
        <p:txBody>
          <a:bodyPr>
            <a:spAutoFit/>
          </a:bodyPr>
          <a:lstStyle/>
          <a:p>
            <a:pPr marL="231775" indent="-231775">
              <a:spcAft>
                <a:spcPts val="600"/>
              </a:spcAft>
              <a:defRPr/>
            </a:pPr>
            <a:r>
              <a:rPr lang="en-US" sz="2400" b="1" dirty="0">
                <a:solidFill>
                  <a:prstClr val="black"/>
                </a:solidFill>
                <a:latin typeface="Arial" charset="0"/>
                <a:ea typeface="ヒラギノ角ゴ Pro W3" pitchFamily="-122" charset="-128"/>
              </a:rPr>
              <a:t>Hypothesis to Achieve DR Goals:</a:t>
            </a:r>
          </a:p>
        </p:txBody>
      </p:sp>
      <p:sp>
        <p:nvSpPr>
          <p:cNvPr id="17" name="TextBox 16"/>
          <p:cNvSpPr txBox="1"/>
          <p:nvPr/>
        </p:nvSpPr>
        <p:spPr>
          <a:xfrm>
            <a:off x="5372100" y="3505200"/>
            <a:ext cx="3429000" cy="707886"/>
          </a:xfrm>
          <a:prstGeom prst="rect">
            <a:avLst/>
          </a:prstGeom>
          <a:noFill/>
          <a:ln w="28575">
            <a:noFill/>
          </a:ln>
          <a:effectLst>
            <a:innerShdw blurRad="63500" dist="50800" dir="2700000">
              <a:prstClr val="black">
                <a:alpha val="50000"/>
              </a:prstClr>
            </a:innerShdw>
          </a:effectLst>
          <a:scene3d>
            <a:camera prst="orthographicFront">
              <a:rot lat="0" lon="0" rev="0"/>
            </a:camera>
            <a:lightRig rig="balanced" dir="t">
              <a:rot lat="0" lon="0" rev="8700000"/>
            </a:lightRig>
          </a:scene3d>
          <a:sp3d>
            <a:bevelT w="190500" h="38100"/>
          </a:sp3d>
        </p:spPr>
        <p:txBody>
          <a:bodyPr>
            <a:spAutoFit/>
          </a:bodyPr>
          <a:lstStyle/>
          <a:p>
            <a:pPr marL="231775" indent="-231775">
              <a:spcAft>
                <a:spcPts val="600"/>
              </a:spcAft>
              <a:buFont typeface="Arial" pitchFamily="34" charset="0"/>
              <a:buChar char="•"/>
              <a:defRPr/>
            </a:pPr>
            <a:r>
              <a:rPr lang="en-US" sz="2000" dirty="0">
                <a:solidFill>
                  <a:prstClr val="black"/>
                </a:solidFill>
                <a:latin typeface="Arial" charset="0"/>
                <a:ea typeface="ヒラギノ角ゴ Pro W3" pitchFamily="-122" charset="-128"/>
              </a:rPr>
              <a:t>1.3 kW Average Reduction per Account</a:t>
            </a:r>
          </a:p>
        </p:txBody>
      </p:sp>
      <p:sp>
        <p:nvSpPr>
          <p:cNvPr id="18" name="TextBox 17"/>
          <p:cNvSpPr txBox="1"/>
          <p:nvPr/>
        </p:nvSpPr>
        <p:spPr>
          <a:xfrm>
            <a:off x="5372100" y="4343400"/>
            <a:ext cx="2362200" cy="400110"/>
          </a:xfrm>
          <a:prstGeom prst="rect">
            <a:avLst/>
          </a:prstGeom>
          <a:noFill/>
          <a:ln w="28575">
            <a:noFill/>
          </a:ln>
          <a:effectLst>
            <a:innerShdw blurRad="63500" dist="50800" dir="2700000">
              <a:prstClr val="black">
                <a:alpha val="50000"/>
              </a:prstClr>
            </a:innerShdw>
          </a:effectLst>
          <a:scene3d>
            <a:camera prst="orthographicFront">
              <a:rot lat="0" lon="0" rev="0"/>
            </a:camera>
            <a:lightRig rig="balanced" dir="t">
              <a:rot lat="0" lon="0" rev="8700000"/>
            </a:lightRig>
          </a:scene3d>
          <a:sp3d>
            <a:bevelT w="190500" h="38100"/>
          </a:sp3d>
        </p:spPr>
        <p:txBody>
          <a:bodyPr>
            <a:spAutoFit/>
          </a:bodyPr>
          <a:lstStyle/>
          <a:p>
            <a:pPr marL="231775" indent="-231775">
              <a:spcAft>
                <a:spcPts val="600"/>
              </a:spcAft>
              <a:buFont typeface="Arial" pitchFamily="34" charset="0"/>
              <a:buChar char="•"/>
              <a:defRPr/>
            </a:pPr>
            <a:r>
              <a:rPr lang="en-US" sz="2000" dirty="0">
                <a:solidFill>
                  <a:prstClr val="black"/>
                </a:solidFill>
                <a:latin typeface="Arial" charset="0"/>
                <a:ea typeface="ヒラギノ角ゴ Pro W3" pitchFamily="-122" charset="-128"/>
              </a:rPr>
              <a:t>20% Enrollment</a:t>
            </a:r>
          </a:p>
        </p:txBody>
      </p:sp>
      <p:pic>
        <p:nvPicPr>
          <p:cNvPr id="1027" name="Picture 3" descr="C:\WINDOWS\Temp\Temporary Internet Files\Content.IE5\6URG8EFY\MC900233610[1].wmf"/>
          <p:cNvPicPr>
            <a:picLocks noChangeAspect="1" noChangeArrowheads="1"/>
          </p:cNvPicPr>
          <p:nvPr/>
        </p:nvPicPr>
        <p:blipFill>
          <a:blip r:embed="rId3" cstate="print"/>
          <a:srcRect/>
          <a:stretch>
            <a:fillRect/>
          </a:stretch>
        </p:blipFill>
        <p:spPr bwMode="auto">
          <a:xfrm>
            <a:off x="393700" y="1547813"/>
            <a:ext cx="2084388" cy="193357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93666004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5320"/>
            <a:ext cx="8229600" cy="1143000"/>
          </a:xfrm>
        </p:spPr>
        <p:txBody>
          <a:bodyPr>
            <a:noAutofit/>
          </a:bodyPr>
          <a:lstStyle/>
          <a:p>
            <a:pPr algn="l"/>
            <a:r>
              <a:rPr lang="en-US" sz="3600" dirty="0" smtClean="0"/>
              <a:t>Smart Grid Demand Response Overview</a:t>
            </a:r>
            <a:r>
              <a:rPr lang="en-US" sz="3600" b="1" dirty="0" smtClean="0"/>
              <a:t/>
            </a:r>
            <a:br>
              <a:rPr lang="en-US" sz="3600" b="1" dirty="0" smtClean="0"/>
            </a:br>
            <a:r>
              <a:rPr lang="en-US" sz="3600" b="1" dirty="0" smtClean="0"/>
              <a:t>Timeline</a:t>
            </a:r>
            <a:endParaRPr lang="en-US" sz="3600" b="1" dirty="0"/>
          </a:p>
        </p:txBody>
      </p:sp>
      <p:sp>
        <p:nvSpPr>
          <p:cNvPr id="4" name="Slide Number Placeholder 3"/>
          <p:cNvSpPr>
            <a:spLocks noGrp="1"/>
          </p:cNvSpPr>
          <p:nvPr>
            <p:ph type="sldNum" sz="quarter" idx="12"/>
          </p:nvPr>
        </p:nvSpPr>
        <p:spPr/>
        <p:txBody>
          <a:bodyPr/>
          <a:lstStyle/>
          <a:p>
            <a:fld id="{11BC905E-8043-44A8-8A73-E1564B6E9CEA}" type="slidenum">
              <a:rPr lang="en-US" smtClean="0">
                <a:solidFill>
                  <a:prstClr val="black">
                    <a:tint val="75000"/>
                  </a:prstClr>
                </a:solidFill>
              </a:rPr>
              <a:pPr/>
              <a:t>5</a:t>
            </a:fld>
            <a:endParaRPr lang="en-US" dirty="0">
              <a:solidFill>
                <a:prstClr val="black">
                  <a:tint val="75000"/>
                </a:prstClr>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71905837"/>
              </p:ext>
            </p:extLst>
          </p:nvPr>
        </p:nvGraphicFramePr>
        <p:xfrm>
          <a:off x="155425" y="702245"/>
          <a:ext cx="8909960" cy="53087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2352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sz="3600" b="1" dirty="0" smtClean="0"/>
              <a:t>2010 Study Results Validate Hypothesis</a:t>
            </a:r>
            <a:endParaRPr lang="en-US" sz="3600" b="1" dirty="0"/>
          </a:p>
        </p:txBody>
      </p:sp>
      <p:sp>
        <p:nvSpPr>
          <p:cNvPr id="4" name="Slide Number Placeholder 3"/>
          <p:cNvSpPr>
            <a:spLocks noGrp="1"/>
          </p:cNvSpPr>
          <p:nvPr>
            <p:ph type="sldNum" sz="quarter" idx="12"/>
          </p:nvPr>
        </p:nvSpPr>
        <p:spPr/>
        <p:txBody>
          <a:bodyPr/>
          <a:lstStyle/>
          <a:p>
            <a:fld id="{11BC905E-8043-44A8-8A73-E1564B6E9CEA}" type="slidenum">
              <a:rPr lang="en-US" smtClean="0">
                <a:solidFill>
                  <a:prstClr val="black">
                    <a:tint val="75000"/>
                  </a:prstClr>
                </a:solidFill>
              </a:rPr>
              <a:pPr/>
              <a:t>6</a:t>
            </a:fld>
            <a:endParaRPr lang="en-US" dirty="0">
              <a:solidFill>
                <a:prstClr val="black">
                  <a:tint val="75000"/>
                </a:prstClr>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2836388268"/>
              </p:ext>
            </p:extLst>
          </p:nvPr>
        </p:nvGraphicFramePr>
        <p:xfrm>
          <a:off x="1186896" y="1239915"/>
          <a:ext cx="6611124" cy="3994120"/>
        </p:xfrm>
        <a:graphic>
          <a:graphicData uri="http://schemas.openxmlformats.org/drawingml/2006/table">
            <a:tbl>
              <a:tblPr firstRow="1" firstCol="1" bandRow="1">
                <a:tableStyleId>{5C22544A-7EE6-4342-B048-85BDC9FD1C3A}</a:tableStyleId>
              </a:tblPr>
              <a:tblGrid>
                <a:gridCol w="1921079"/>
                <a:gridCol w="1991796"/>
                <a:gridCol w="2698249"/>
              </a:tblGrid>
              <a:tr h="799923">
                <a:tc gridSpan="3">
                  <a:txBody>
                    <a:bodyPr/>
                    <a:lstStyle/>
                    <a:p>
                      <a:pPr marL="0" marR="0" algn="ctr">
                        <a:spcBef>
                          <a:spcPts val="0"/>
                        </a:spcBef>
                        <a:spcAft>
                          <a:spcPts val="0"/>
                        </a:spcAft>
                      </a:pPr>
                      <a:r>
                        <a:rPr lang="en-US" sz="3200" dirty="0">
                          <a:solidFill>
                            <a:schemeClr val="tx1"/>
                          </a:solidFill>
                          <a:effectLst/>
                        </a:rPr>
                        <a:t>kW Savings, VPP-CP High Weekday</a:t>
                      </a:r>
                      <a:endParaRPr lang="en-US" sz="3200" dirty="0">
                        <a:solidFill>
                          <a:schemeClr val="tx1"/>
                        </a:solidFill>
                        <a:effectLst/>
                        <a:latin typeface="Calibri"/>
                        <a:ea typeface="Calibri"/>
                      </a:endParaRPr>
                    </a:p>
                  </a:txBody>
                  <a:tcPr marL="68580" marR="68580" marT="0" marB="0" anchor="b">
                    <a:solidFill>
                      <a:schemeClr val="accent3">
                        <a:lumMod val="60000"/>
                        <a:lumOff val="40000"/>
                      </a:schemeClr>
                    </a:solidFill>
                  </a:tcPr>
                </a:tc>
                <a:tc hMerge="1">
                  <a:txBody>
                    <a:bodyPr/>
                    <a:lstStyle/>
                    <a:p>
                      <a:endParaRPr lang="en-US"/>
                    </a:p>
                  </a:txBody>
                  <a:tcPr/>
                </a:tc>
                <a:tc hMerge="1">
                  <a:txBody>
                    <a:bodyPr/>
                    <a:lstStyle/>
                    <a:p>
                      <a:endParaRPr lang="en-US"/>
                    </a:p>
                  </a:txBody>
                  <a:tcPr/>
                </a:tc>
              </a:tr>
              <a:tr h="823622">
                <a:tc>
                  <a:txBody>
                    <a:bodyPr/>
                    <a:lstStyle/>
                    <a:p>
                      <a:endParaRPr lang="en-US" sz="3200" b="0" dirty="0">
                        <a:solidFill>
                          <a:schemeClr val="tx1"/>
                        </a:solidFill>
                        <a:effectLst/>
                        <a:latin typeface="Times New Roman"/>
                      </a:endParaRPr>
                    </a:p>
                  </a:txBody>
                  <a:tcPr marL="68580" marR="68580" marT="0" marB="0" anchor="b">
                    <a:solidFill>
                      <a:schemeClr val="accent3">
                        <a:lumMod val="60000"/>
                        <a:lumOff val="40000"/>
                      </a:schemeClr>
                    </a:solidFill>
                  </a:tcPr>
                </a:tc>
                <a:tc>
                  <a:txBody>
                    <a:bodyPr/>
                    <a:lstStyle/>
                    <a:p>
                      <a:pPr marL="0" marR="0" algn="ctr">
                        <a:spcBef>
                          <a:spcPts val="0"/>
                        </a:spcBef>
                        <a:spcAft>
                          <a:spcPts val="0"/>
                        </a:spcAft>
                      </a:pPr>
                      <a:r>
                        <a:rPr lang="en-US" sz="3200" dirty="0">
                          <a:effectLst/>
                        </a:rPr>
                        <a:t>Max</a:t>
                      </a:r>
                      <a:endParaRPr lang="en-US" sz="3200" dirty="0">
                        <a:effectLst/>
                        <a:latin typeface="Calibri"/>
                        <a:ea typeface="Calibri"/>
                      </a:endParaRPr>
                    </a:p>
                  </a:txBody>
                  <a:tcPr marL="68580" marR="68580" marT="0" marB="0" anchor="b">
                    <a:solidFill>
                      <a:schemeClr val="accent3">
                        <a:lumMod val="60000"/>
                        <a:lumOff val="40000"/>
                      </a:schemeClr>
                    </a:solidFill>
                  </a:tcPr>
                </a:tc>
                <a:tc>
                  <a:txBody>
                    <a:bodyPr/>
                    <a:lstStyle/>
                    <a:p>
                      <a:pPr marL="0" marR="0" algn="ctr">
                        <a:spcBef>
                          <a:spcPts val="0"/>
                        </a:spcBef>
                        <a:spcAft>
                          <a:spcPts val="0"/>
                        </a:spcAft>
                      </a:pPr>
                      <a:r>
                        <a:rPr lang="en-US" sz="3200" dirty="0" smtClean="0">
                          <a:effectLst/>
                        </a:rPr>
                        <a:t>System </a:t>
                      </a:r>
                      <a:r>
                        <a:rPr lang="en-US" sz="3200" dirty="0">
                          <a:effectLst/>
                        </a:rPr>
                        <a:t>Peak</a:t>
                      </a:r>
                      <a:endParaRPr lang="en-US" sz="3200" dirty="0">
                        <a:effectLst/>
                        <a:latin typeface="Calibri"/>
                        <a:ea typeface="Calibri"/>
                      </a:endParaRPr>
                    </a:p>
                  </a:txBody>
                  <a:tcPr marL="68580" marR="68580" marT="0" marB="0" anchor="b">
                    <a:solidFill>
                      <a:schemeClr val="accent3">
                        <a:lumMod val="60000"/>
                        <a:lumOff val="40000"/>
                      </a:schemeClr>
                    </a:solidFill>
                  </a:tcPr>
                </a:tc>
              </a:tr>
              <a:tr h="859611">
                <a:tc>
                  <a:txBody>
                    <a:bodyPr/>
                    <a:lstStyle/>
                    <a:p>
                      <a:pPr marL="0" marR="0">
                        <a:spcBef>
                          <a:spcPts val="0"/>
                        </a:spcBef>
                        <a:spcAft>
                          <a:spcPts val="0"/>
                        </a:spcAft>
                      </a:pPr>
                      <a:r>
                        <a:rPr lang="en-US" sz="3200" b="0" dirty="0" smtClean="0">
                          <a:solidFill>
                            <a:schemeClr val="tx1"/>
                          </a:solidFill>
                          <a:effectLst/>
                        </a:rPr>
                        <a:t>Web</a:t>
                      </a:r>
                      <a:endParaRPr lang="en-US" sz="3200" b="0" dirty="0">
                        <a:solidFill>
                          <a:schemeClr val="tx1"/>
                        </a:solidFill>
                        <a:effectLst/>
                        <a:latin typeface="Calibri"/>
                        <a:ea typeface="Calibri"/>
                      </a:endParaRPr>
                    </a:p>
                  </a:txBody>
                  <a:tcPr marL="68580" marR="68580" marT="0" marB="0" anchor="b">
                    <a:solidFill>
                      <a:schemeClr val="accent3">
                        <a:lumMod val="60000"/>
                        <a:lumOff val="40000"/>
                      </a:schemeClr>
                    </a:solidFill>
                  </a:tcPr>
                </a:tc>
                <a:tc>
                  <a:txBody>
                    <a:bodyPr/>
                    <a:lstStyle/>
                    <a:p>
                      <a:pPr marL="0" marR="0" algn="ctr">
                        <a:spcBef>
                          <a:spcPts val="0"/>
                        </a:spcBef>
                        <a:spcAft>
                          <a:spcPts val="0"/>
                        </a:spcAft>
                      </a:pPr>
                      <a:r>
                        <a:rPr lang="en-US" sz="3200" dirty="0">
                          <a:effectLst/>
                        </a:rPr>
                        <a:t>0.51</a:t>
                      </a:r>
                      <a:endParaRPr lang="en-US" sz="3200" dirty="0">
                        <a:effectLst/>
                        <a:latin typeface="Calibri"/>
                        <a:ea typeface="Calibri"/>
                      </a:endParaRPr>
                    </a:p>
                  </a:txBody>
                  <a:tcPr marL="68580" marR="68580" marT="0" marB="0" anchor="b">
                    <a:noFill/>
                  </a:tcPr>
                </a:tc>
                <a:tc>
                  <a:txBody>
                    <a:bodyPr/>
                    <a:lstStyle/>
                    <a:p>
                      <a:pPr marL="0" marR="0" algn="ctr">
                        <a:spcBef>
                          <a:spcPts val="0"/>
                        </a:spcBef>
                        <a:spcAft>
                          <a:spcPts val="0"/>
                        </a:spcAft>
                      </a:pPr>
                      <a:r>
                        <a:rPr lang="en-US" sz="3200" dirty="0" smtClean="0">
                          <a:effectLst/>
                          <a:latin typeface="Calibri"/>
                          <a:ea typeface="Calibri"/>
                        </a:rPr>
                        <a:t>0.45</a:t>
                      </a:r>
                      <a:endParaRPr lang="en-US" sz="3200" dirty="0">
                        <a:effectLst/>
                        <a:latin typeface="Calibri"/>
                        <a:ea typeface="Calibri"/>
                      </a:endParaRPr>
                    </a:p>
                  </a:txBody>
                  <a:tcPr marL="68580" marR="68580" marT="0" marB="0" anchor="b">
                    <a:noFill/>
                  </a:tcPr>
                </a:tc>
              </a:tr>
              <a:tr h="755482">
                <a:tc>
                  <a:txBody>
                    <a:bodyPr/>
                    <a:lstStyle/>
                    <a:p>
                      <a:pPr marL="0" marR="0">
                        <a:spcBef>
                          <a:spcPts val="0"/>
                        </a:spcBef>
                        <a:spcAft>
                          <a:spcPts val="0"/>
                        </a:spcAft>
                      </a:pPr>
                      <a:r>
                        <a:rPr lang="en-US" sz="3200" b="0" dirty="0" smtClean="0">
                          <a:solidFill>
                            <a:schemeClr val="tx1"/>
                          </a:solidFill>
                          <a:effectLst/>
                        </a:rPr>
                        <a:t>IHD</a:t>
                      </a:r>
                      <a:endParaRPr lang="en-US" sz="3200" b="0" dirty="0">
                        <a:solidFill>
                          <a:schemeClr val="tx1"/>
                        </a:solidFill>
                        <a:effectLst/>
                        <a:latin typeface="Calibri"/>
                        <a:ea typeface="Calibri"/>
                      </a:endParaRPr>
                    </a:p>
                  </a:txBody>
                  <a:tcPr marL="68580" marR="68580" marT="0" marB="0" anchor="b">
                    <a:solidFill>
                      <a:schemeClr val="accent3">
                        <a:lumMod val="60000"/>
                        <a:lumOff val="40000"/>
                      </a:schemeClr>
                    </a:solidFill>
                  </a:tcPr>
                </a:tc>
                <a:tc>
                  <a:txBody>
                    <a:bodyPr/>
                    <a:lstStyle/>
                    <a:p>
                      <a:pPr marL="0" marR="0" algn="ctr">
                        <a:spcBef>
                          <a:spcPts val="0"/>
                        </a:spcBef>
                        <a:spcAft>
                          <a:spcPts val="0"/>
                        </a:spcAft>
                      </a:pPr>
                      <a:r>
                        <a:rPr lang="en-US" sz="3200" dirty="0">
                          <a:effectLst/>
                        </a:rPr>
                        <a:t>0.47</a:t>
                      </a:r>
                      <a:endParaRPr lang="en-US" sz="3200" dirty="0">
                        <a:effectLst/>
                        <a:latin typeface="Calibri"/>
                        <a:ea typeface="Calibri"/>
                      </a:endParaRPr>
                    </a:p>
                  </a:txBody>
                  <a:tcPr marL="68580" marR="68580" marT="0" marB="0" anchor="b">
                    <a:solidFill>
                      <a:schemeClr val="bg1">
                        <a:lumMod val="95000"/>
                      </a:schemeClr>
                    </a:solidFill>
                  </a:tcPr>
                </a:tc>
                <a:tc>
                  <a:txBody>
                    <a:bodyPr/>
                    <a:lstStyle/>
                    <a:p>
                      <a:pPr marL="0" marR="0" algn="ctr">
                        <a:spcBef>
                          <a:spcPts val="0"/>
                        </a:spcBef>
                        <a:spcAft>
                          <a:spcPts val="0"/>
                        </a:spcAft>
                      </a:pPr>
                      <a:r>
                        <a:rPr lang="en-US" sz="3200" dirty="0" smtClean="0">
                          <a:effectLst/>
                          <a:latin typeface="Calibri"/>
                          <a:ea typeface="Calibri"/>
                        </a:rPr>
                        <a:t>0.40</a:t>
                      </a:r>
                    </a:p>
                  </a:txBody>
                  <a:tcPr marL="68580" marR="68580" marT="0" marB="0" anchor="b">
                    <a:solidFill>
                      <a:schemeClr val="bg1">
                        <a:lumMod val="95000"/>
                      </a:schemeClr>
                    </a:solidFill>
                  </a:tcPr>
                </a:tc>
              </a:tr>
              <a:tr h="755482">
                <a:tc>
                  <a:txBody>
                    <a:bodyPr/>
                    <a:lstStyle/>
                    <a:p>
                      <a:pPr marL="0" marR="0">
                        <a:spcBef>
                          <a:spcPts val="0"/>
                        </a:spcBef>
                        <a:spcAft>
                          <a:spcPts val="0"/>
                        </a:spcAft>
                      </a:pPr>
                      <a:r>
                        <a:rPr lang="en-US" sz="3200" b="0" dirty="0" smtClean="0">
                          <a:solidFill>
                            <a:schemeClr val="tx1"/>
                          </a:solidFill>
                          <a:effectLst/>
                        </a:rPr>
                        <a:t>PCT</a:t>
                      </a:r>
                      <a:endParaRPr lang="en-US" sz="3200" b="0" dirty="0">
                        <a:solidFill>
                          <a:schemeClr val="tx1"/>
                        </a:solidFill>
                        <a:effectLst/>
                        <a:latin typeface="Calibri"/>
                        <a:ea typeface="Calibri"/>
                      </a:endParaRPr>
                    </a:p>
                  </a:txBody>
                  <a:tcPr marL="68580" marR="68580" marT="0" marB="0" anchor="b">
                    <a:solidFill>
                      <a:schemeClr val="accent3">
                        <a:lumMod val="60000"/>
                        <a:lumOff val="40000"/>
                      </a:schemeClr>
                    </a:solidFill>
                  </a:tcPr>
                </a:tc>
                <a:tc>
                  <a:txBody>
                    <a:bodyPr/>
                    <a:lstStyle/>
                    <a:p>
                      <a:pPr marL="0" marR="0" algn="ctr">
                        <a:spcBef>
                          <a:spcPts val="0"/>
                        </a:spcBef>
                        <a:spcAft>
                          <a:spcPts val="0"/>
                        </a:spcAft>
                      </a:pPr>
                      <a:r>
                        <a:rPr lang="en-US" sz="3200" b="0" dirty="0">
                          <a:effectLst/>
                        </a:rPr>
                        <a:t>1.96</a:t>
                      </a:r>
                      <a:endParaRPr lang="en-US" sz="3200" b="0" dirty="0">
                        <a:effectLst/>
                        <a:latin typeface="Calibri"/>
                        <a:ea typeface="Calibri"/>
                      </a:endParaRPr>
                    </a:p>
                  </a:txBody>
                  <a:tcPr marL="68580" marR="68580" marT="0" marB="0" anchor="b">
                    <a:noFill/>
                  </a:tcPr>
                </a:tc>
                <a:tc>
                  <a:txBody>
                    <a:bodyPr/>
                    <a:lstStyle/>
                    <a:p>
                      <a:pPr marL="0" marR="0" algn="ctr">
                        <a:spcBef>
                          <a:spcPts val="0"/>
                        </a:spcBef>
                        <a:spcAft>
                          <a:spcPts val="0"/>
                        </a:spcAft>
                      </a:pPr>
                      <a:r>
                        <a:rPr lang="en-US" sz="3200" b="0" dirty="0" smtClean="0">
                          <a:effectLst/>
                          <a:latin typeface="Calibri"/>
                          <a:ea typeface="Calibri"/>
                        </a:rPr>
                        <a:t>1.21</a:t>
                      </a:r>
                      <a:endParaRPr lang="en-US" sz="3200" b="0" dirty="0">
                        <a:effectLst/>
                        <a:latin typeface="Calibri"/>
                        <a:ea typeface="Calibri"/>
                      </a:endParaRPr>
                    </a:p>
                  </a:txBody>
                  <a:tcPr marL="68580" marR="68580" marT="0" marB="0" anchor="b">
                    <a:noFill/>
                  </a:tcPr>
                </a:tc>
              </a:tr>
            </a:tbl>
          </a:graphicData>
        </a:graphic>
      </p:graphicFrame>
      <p:sp>
        <p:nvSpPr>
          <p:cNvPr id="8" name="Oval 7"/>
          <p:cNvSpPr/>
          <p:nvPr/>
        </p:nvSpPr>
        <p:spPr>
          <a:xfrm>
            <a:off x="3458255" y="4587250"/>
            <a:ext cx="1295400" cy="762000"/>
          </a:xfrm>
          <a:prstGeom prst="ellipse">
            <a:avLst/>
          </a:prstGeom>
          <a:noFill/>
          <a:ln w="412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noFill/>
            </a:endParaRPr>
          </a:p>
        </p:txBody>
      </p:sp>
    </p:spTree>
    <p:extLst>
      <p:ext uri="{BB962C8B-B14F-4D97-AF65-F5344CB8AC3E}">
        <p14:creationId xmlns:p14="http://schemas.microsoft.com/office/powerpoint/2010/main" val="940623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a:graphicFrameLocks/>
          </p:cNvGraphicFramePr>
          <p:nvPr>
            <p:extLst>
              <p:ext uri="{D42A27DB-BD31-4B8C-83A1-F6EECF244321}">
                <p14:modId xmlns:p14="http://schemas.microsoft.com/office/powerpoint/2010/main" val="267058854"/>
              </p:ext>
            </p:extLst>
          </p:nvPr>
        </p:nvGraphicFramePr>
        <p:xfrm>
          <a:off x="155429" y="130399"/>
          <a:ext cx="8794745" cy="5833334"/>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F3690B2D-DD73-40FE-B6C1-4FFAE3C6942D}" type="slidenum">
              <a:rPr lang="en-US" smtClean="0">
                <a:solidFill>
                  <a:prstClr val="black">
                    <a:tint val="75000"/>
                  </a:prstClr>
                </a:solidFill>
              </a:rPr>
              <a:pPr>
                <a:defRPr/>
              </a:pPr>
              <a:t>7</a:t>
            </a:fld>
            <a:endParaRPr lang="en-US" dirty="0">
              <a:solidFill>
                <a:prstClr val="black">
                  <a:tint val="75000"/>
                </a:prstClr>
              </a:solidFill>
            </a:endParaRPr>
          </a:p>
        </p:txBody>
      </p:sp>
      <p:sp>
        <p:nvSpPr>
          <p:cNvPr id="5" name="Rectangle 7"/>
          <p:cNvSpPr>
            <a:spLocks/>
          </p:cNvSpPr>
          <p:nvPr/>
        </p:nvSpPr>
        <p:spPr bwMode="auto">
          <a:xfrm>
            <a:off x="539475" y="10955"/>
            <a:ext cx="7681494" cy="754381"/>
          </a:xfrm>
          <a:prstGeom prst="rect">
            <a:avLst/>
          </a:prstGeom>
          <a:noFill/>
          <a:ln w="12700">
            <a:noFill/>
            <a:miter lim="800000"/>
            <a:headEnd/>
            <a:tailEnd/>
          </a:ln>
        </p:spPr>
        <p:txBody>
          <a:bodyPr lIns="0" tIns="0" rIns="0" bIns="0" anchor="ctr"/>
          <a:lstStyle/>
          <a:p>
            <a:pPr algn="ctr"/>
            <a:r>
              <a:rPr lang="en-US" sz="3200" b="1" dirty="0">
                <a:solidFill>
                  <a:prstClr val="black"/>
                </a:solidFill>
                <a:latin typeface="Trebuchet MS" pitchFamily="34" charset="0"/>
                <a:cs typeface="Arial" pitchFamily="34" charset="0"/>
                <a:sym typeface="Arial" pitchFamily="34" charset="0"/>
              </a:rPr>
              <a:t>2010 Results</a:t>
            </a:r>
            <a:endParaRPr lang="en-US" sz="3200" b="1" dirty="0">
              <a:solidFill>
                <a:prstClr val="black"/>
              </a:solidFill>
            </a:endParaRPr>
          </a:p>
        </p:txBody>
      </p:sp>
    </p:spTree>
    <p:extLst>
      <p:ext uri="{BB962C8B-B14F-4D97-AF65-F5344CB8AC3E}">
        <p14:creationId xmlns:p14="http://schemas.microsoft.com/office/powerpoint/2010/main" val="7706200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90C8FCE4-74ED-46A0-9FC8-2B93E36B79B3}" type="slidenum">
              <a:rPr lang="en-US" smtClean="0">
                <a:solidFill>
                  <a:prstClr val="black">
                    <a:tint val="75000"/>
                  </a:prstClr>
                </a:solidFill>
              </a:rPr>
              <a:pPr>
                <a:defRPr/>
              </a:pPr>
              <a:t>8</a:t>
            </a:fld>
            <a:endParaRPr lang="en-US" dirty="0">
              <a:solidFill>
                <a:prstClr val="black">
                  <a:tint val="75000"/>
                </a:prstClr>
              </a:solidFill>
            </a:endParaRPr>
          </a:p>
        </p:txBody>
      </p:sp>
      <p:sp>
        <p:nvSpPr>
          <p:cNvPr id="8" name="Rounded Rectangle 7"/>
          <p:cNvSpPr/>
          <p:nvPr/>
        </p:nvSpPr>
        <p:spPr bwMode="auto">
          <a:xfrm>
            <a:off x="3886200" y="2848876"/>
            <a:ext cx="1440180" cy="480060"/>
          </a:xfrm>
          <a:prstGeom prst="roundRect">
            <a:avLst/>
          </a:prstGeom>
          <a:solidFill>
            <a:srgbClr val="C00000"/>
          </a:solidFill>
          <a:ln w="25400" cap="flat" cmpd="sng" algn="ctr">
            <a:noFill/>
            <a:prstDash val="solid"/>
            <a:round/>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lIns="82296" tIns="41148" rIns="82296" bIns="41148" anchor="ctr"/>
          <a:lstStyle/>
          <a:p>
            <a:pPr algn="ctr" defTabSz="822960">
              <a:defRPr/>
            </a:pPr>
            <a:r>
              <a:rPr lang="en-US" sz="1400" dirty="0">
                <a:solidFill>
                  <a:prstClr val="white"/>
                </a:solidFill>
                <a:latin typeface="Univers 55"/>
                <a:ea typeface="ヒラギノ角ゴ ProN W3" pitchFamily="-65" charset="-128"/>
                <a:cs typeface="ヒラギノ角ゴ ProN W3" pitchFamily="-65" charset="-128"/>
                <a:sym typeface="Gill Sans" pitchFamily="-65" charset="0"/>
              </a:rPr>
              <a:t>Off-Peak/Low</a:t>
            </a:r>
          </a:p>
        </p:txBody>
      </p:sp>
      <p:sp>
        <p:nvSpPr>
          <p:cNvPr id="9" name="Rounded Rectangle 8"/>
          <p:cNvSpPr/>
          <p:nvPr/>
        </p:nvSpPr>
        <p:spPr bwMode="auto">
          <a:xfrm>
            <a:off x="3886200" y="3551821"/>
            <a:ext cx="1440180" cy="480060"/>
          </a:xfrm>
          <a:prstGeom prst="roundRect">
            <a:avLst/>
          </a:prstGeom>
          <a:solidFill>
            <a:srgbClr val="C00000"/>
          </a:solidFill>
          <a:ln w="25400" cap="flat" cmpd="sng" algn="ctr">
            <a:noFill/>
            <a:prstDash val="solid"/>
            <a:round/>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lIns="82296" tIns="41148" rIns="82296" bIns="41148" anchor="ctr"/>
          <a:lstStyle/>
          <a:p>
            <a:pPr algn="ctr" defTabSz="822960">
              <a:defRPr/>
            </a:pPr>
            <a:r>
              <a:rPr lang="en-US" sz="1400" dirty="0">
                <a:solidFill>
                  <a:prstClr val="white"/>
                </a:solidFill>
                <a:latin typeface="Univers 55"/>
                <a:cs typeface="ヒラギノ角ゴ ProN W3" pitchFamily="-65" charset="-128"/>
              </a:rPr>
              <a:t>Standard</a:t>
            </a:r>
            <a:endParaRPr lang="en-US" sz="1400" dirty="0">
              <a:solidFill>
                <a:prstClr val="white"/>
              </a:solidFill>
              <a:latin typeface="Univers 55"/>
              <a:ea typeface="ヒラギノ角ゴ ProN W3" pitchFamily="-65" charset="-128"/>
              <a:cs typeface="ヒラギノ角ゴ ProN W3" pitchFamily="-65" charset="-128"/>
              <a:sym typeface="Gill Sans" pitchFamily="-65" charset="0"/>
            </a:endParaRPr>
          </a:p>
        </p:txBody>
      </p:sp>
      <p:sp>
        <p:nvSpPr>
          <p:cNvPr id="10" name="Rounded Rectangle 9"/>
          <p:cNvSpPr/>
          <p:nvPr/>
        </p:nvSpPr>
        <p:spPr bwMode="auto">
          <a:xfrm>
            <a:off x="3886200" y="4254766"/>
            <a:ext cx="1440180" cy="480060"/>
          </a:xfrm>
          <a:prstGeom prst="roundRect">
            <a:avLst/>
          </a:prstGeom>
          <a:solidFill>
            <a:srgbClr val="C00000"/>
          </a:solidFill>
          <a:ln w="25400" cap="flat" cmpd="sng" algn="ctr">
            <a:noFill/>
            <a:prstDash val="solid"/>
            <a:round/>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lIns="82296" tIns="41148" rIns="82296" bIns="41148" anchor="ctr"/>
          <a:lstStyle/>
          <a:p>
            <a:pPr algn="ctr" defTabSz="822960">
              <a:defRPr/>
            </a:pPr>
            <a:r>
              <a:rPr lang="en-US" sz="1400" dirty="0">
                <a:solidFill>
                  <a:prstClr val="white"/>
                </a:solidFill>
                <a:latin typeface="Univers 55"/>
                <a:cs typeface="ヒラギノ角ゴ ProN W3" pitchFamily="-65" charset="-128"/>
              </a:rPr>
              <a:t>Medium</a:t>
            </a:r>
            <a:endParaRPr lang="en-US" sz="1400" dirty="0">
              <a:solidFill>
                <a:prstClr val="white"/>
              </a:solidFill>
              <a:latin typeface="Univers 55"/>
              <a:ea typeface="ヒラギノ角ゴ ProN W3" pitchFamily="-65" charset="-128"/>
              <a:cs typeface="ヒラギノ角ゴ ProN W3" pitchFamily="-65" charset="-128"/>
              <a:sym typeface="Gill Sans" pitchFamily="-65" charset="0"/>
            </a:endParaRPr>
          </a:p>
        </p:txBody>
      </p:sp>
      <p:sp>
        <p:nvSpPr>
          <p:cNvPr id="21" name="TextBox 20"/>
          <p:cNvSpPr txBox="1">
            <a:spLocks noChangeArrowheads="1"/>
          </p:cNvSpPr>
          <p:nvPr/>
        </p:nvSpPr>
        <p:spPr bwMode="auto">
          <a:xfrm>
            <a:off x="457200" y="2159000"/>
            <a:ext cx="2514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296" tIns="41148" rIns="82296" bIns="41148">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ctr" eaLnBrk="1" hangingPunct="1"/>
            <a:r>
              <a:rPr lang="en-US" sz="2800" b="1" dirty="0">
                <a:solidFill>
                  <a:prstClr val="black"/>
                </a:solidFill>
                <a:cs typeface="Arial" pitchFamily="34" charset="0"/>
              </a:rPr>
              <a:t>Residential</a:t>
            </a:r>
          </a:p>
        </p:txBody>
      </p:sp>
      <p:sp>
        <p:nvSpPr>
          <p:cNvPr id="22" name="TextBox 21"/>
          <p:cNvSpPr txBox="1">
            <a:spLocks noChangeArrowheads="1"/>
          </p:cNvSpPr>
          <p:nvPr/>
        </p:nvSpPr>
        <p:spPr bwMode="auto">
          <a:xfrm>
            <a:off x="6400800" y="2159000"/>
            <a:ext cx="22860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296" tIns="41148" rIns="82296" bIns="41148">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ctr" eaLnBrk="1" hangingPunct="1"/>
            <a:r>
              <a:rPr lang="en-US" sz="2800" b="1" dirty="0">
                <a:solidFill>
                  <a:prstClr val="black"/>
                </a:solidFill>
                <a:cs typeface="Arial" pitchFamily="34" charset="0"/>
              </a:rPr>
              <a:t>Commercial</a:t>
            </a:r>
          </a:p>
        </p:txBody>
      </p:sp>
      <p:sp>
        <p:nvSpPr>
          <p:cNvPr id="43" name="Rounded Rectangle 42"/>
          <p:cNvSpPr/>
          <p:nvPr/>
        </p:nvSpPr>
        <p:spPr bwMode="auto">
          <a:xfrm>
            <a:off x="3886200" y="4974856"/>
            <a:ext cx="1440180" cy="480060"/>
          </a:xfrm>
          <a:prstGeom prst="roundRect">
            <a:avLst/>
          </a:prstGeom>
          <a:solidFill>
            <a:srgbClr val="C00000"/>
          </a:solidFill>
          <a:ln w="25400" cap="flat" cmpd="sng" algn="ctr">
            <a:noFill/>
            <a:prstDash val="solid"/>
            <a:round/>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lIns="82296" tIns="41148" rIns="82296" bIns="41148" anchor="ctr"/>
          <a:lstStyle>
            <a:lvl1pPr defTabSz="822325" eaLnBrk="0" hangingPunct="0">
              <a:defRPr>
                <a:solidFill>
                  <a:schemeClr val="tx1"/>
                </a:solidFill>
                <a:latin typeface="Arial" pitchFamily="34" charset="0"/>
                <a:ea typeface="ヒラギノ角ゴ Pro W3"/>
                <a:cs typeface="ヒラギノ角ゴ Pro W3"/>
              </a:defRPr>
            </a:lvl1pPr>
            <a:lvl2pPr marL="742950" indent="-285750" defTabSz="822325" eaLnBrk="0" hangingPunct="0">
              <a:defRPr>
                <a:solidFill>
                  <a:schemeClr val="tx1"/>
                </a:solidFill>
                <a:latin typeface="Arial" pitchFamily="34" charset="0"/>
                <a:ea typeface="ヒラギノ角ゴ Pro W3"/>
                <a:cs typeface="ヒラギノ角ゴ Pro W3"/>
              </a:defRPr>
            </a:lvl2pPr>
            <a:lvl3pPr marL="1143000" indent="-228600" defTabSz="822325" eaLnBrk="0" hangingPunct="0">
              <a:defRPr>
                <a:solidFill>
                  <a:schemeClr val="tx1"/>
                </a:solidFill>
                <a:latin typeface="Arial" pitchFamily="34" charset="0"/>
                <a:ea typeface="ヒラギノ角ゴ Pro W3"/>
                <a:cs typeface="ヒラギノ角ゴ Pro W3"/>
              </a:defRPr>
            </a:lvl3pPr>
            <a:lvl4pPr marL="1600200" indent="-228600" defTabSz="822325" eaLnBrk="0" hangingPunct="0">
              <a:defRPr>
                <a:solidFill>
                  <a:schemeClr val="tx1"/>
                </a:solidFill>
                <a:latin typeface="Arial" pitchFamily="34" charset="0"/>
                <a:ea typeface="ヒラギノ角ゴ Pro W3"/>
                <a:cs typeface="ヒラギノ角ゴ Pro W3"/>
              </a:defRPr>
            </a:lvl4pPr>
            <a:lvl5pPr marL="2057400" indent="-228600" defTabSz="822325" eaLnBrk="0" hangingPunct="0">
              <a:defRPr>
                <a:solidFill>
                  <a:schemeClr val="tx1"/>
                </a:solidFill>
                <a:latin typeface="Arial" pitchFamily="34" charset="0"/>
                <a:ea typeface="ヒラギノ角ゴ Pro W3"/>
                <a:cs typeface="ヒラギノ角ゴ Pro W3"/>
              </a:defRPr>
            </a:lvl5pPr>
            <a:lvl6pPr marL="2514600" indent="-228600" defTabSz="822325"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822325"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822325"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822325"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ctr" eaLnBrk="1" hangingPunct="1"/>
            <a:r>
              <a:rPr lang="en-US" sz="1400" dirty="0">
                <a:solidFill>
                  <a:prstClr val="white"/>
                </a:solidFill>
                <a:latin typeface="Univers 55"/>
                <a:ea typeface="ヒラギノ角ゴ ProN W3" pitchFamily="-65" charset="-128"/>
                <a:sym typeface="Gill Sans" pitchFamily="-65" charset="0"/>
              </a:rPr>
              <a:t>High/Critical</a:t>
            </a:r>
          </a:p>
        </p:txBody>
      </p:sp>
      <p:sp>
        <p:nvSpPr>
          <p:cNvPr id="18" name="TextBox 17"/>
          <p:cNvSpPr txBox="1"/>
          <p:nvPr/>
        </p:nvSpPr>
        <p:spPr>
          <a:xfrm>
            <a:off x="3048000" y="1295400"/>
            <a:ext cx="3048000" cy="1123950"/>
          </a:xfrm>
          <a:prstGeom prst="roundRect">
            <a:avLst/>
          </a:prstGeom>
          <a:solidFill>
            <a:srgbClr val="FFC000"/>
          </a:solidFill>
          <a:ln>
            <a:noFill/>
          </a:ln>
          <a:effectLst>
            <a:outerShdw blurRad="50800" dist="38100" dir="8100000" algn="tr" rotWithShape="0">
              <a:prstClr val="black">
                <a:alpha val="40000"/>
              </a:prstClr>
            </a:outerShdw>
          </a:effectLst>
        </p:spPr>
        <p:txBody>
          <a:bodyPr>
            <a:spAutoFit/>
          </a:bodyPr>
          <a:lstStyle/>
          <a:p>
            <a:pPr algn="ctr">
              <a:defRPr/>
            </a:pPr>
            <a:r>
              <a:rPr lang="en-US" sz="6000" dirty="0">
                <a:solidFill>
                  <a:prstClr val="black"/>
                </a:solidFill>
              </a:rPr>
              <a:t>VPP</a:t>
            </a:r>
          </a:p>
        </p:txBody>
      </p:sp>
      <p:sp>
        <p:nvSpPr>
          <p:cNvPr id="23" name="Rounded Rectangle 22"/>
          <p:cNvSpPr/>
          <p:nvPr/>
        </p:nvSpPr>
        <p:spPr bwMode="auto">
          <a:xfrm>
            <a:off x="1066800" y="2761246"/>
            <a:ext cx="1440180" cy="480060"/>
          </a:xfrm>
          <a:prstGeom prst="roundRect">
            <a:avLst/>
          </a:prstGeom>
          <a:solidFill>
            <a:srgbClr val="0A4888"/>
          </a:solidFill>
          <a:ln w="25400" cap="flat" cmpd="sng" algn="ctr">
            <a:noFill/>
            <a:prstDash val="solid"/>
            <a:round/>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lIns="82296" tIns="41148" rIns="82296" bIns="41148" anchor="ctr"/>
          <a:lstStyle/>
          <a:p>
            <a:pPr algn="ctr" defTabSz="822960">
              <a:defRPr/>
            </a:pPr>
            <a:r>
              <a:rPr lang="en-US" sz="1400" dirty="0">
                <a:solidFill>
                  <a:prstClr val="white"/>
                </a:solidFill>
                <a:latin typeface="Univers 55"/>
                <a:ea typeface="ヒラギノ角ゴ ProN W3" pitchFamily="-65" charset="-128"/>
                <a:cs typeface="ヒラギノ角ゴ ProN W3" pitchFamily="-65" charset="-128"/>
                <a:sym typeface="Gill Sans" pitchFamily="-65" charset="0"/>
              </a:rPr>
              <a:t>4.5</a:t>
            </a:r>
            <a:r>
              <a:rPr lang="en-US" sz="1400" dirty="0">
                <a:solidFill>
                  <a:prstClr val="white"/>
                </a:solidFill>
                <a:ea typeface="ヒラギノ角ゴ ProN W3" pitchFamily="-65" charset="-128"/>
                <a:cs typeface="ヒラギノ角ゴ ProN W3" pitchFamily="-65" charset="-128"/>
                <a:sym typeface="Gill Sans" pitchFamily="-65" charset="0"/>
              </a:rPr>
              <a:t>¢/kWh</a:t>
            </a:r>
            <a:endParaRPr lang="en-US" sz="1400" dirty="0">
              <a:solidFill>
                <a:prstClr val="white"/>
              </a:solidFill>
              <a:latin typeface="Univers 55"/>
              <a:ea typeface="ヒラギノ角ゴ ProN W3" pitchFamily="-65" charset="-128"/>
              <a:cs typeface="ヒラギノ角ゴ ProN W3" pitchFamily="-65" charset="-128"/>
              <a:sym typeface="Gill Sans" pitchFamily="-65" charset="0"/>
            </a:endParaRPr>
          </a:p>
        </p:txBody>
      </p:sp>
      <p:sp>
        <p:nvSpPr>
          <p:cNvPr id="24" name="Rounded Rectangle 23"/>
          <p:cNvSpPr/>
          <p:nvPr/>
        </p:nvSpPr>
        <p:spPr bwMode="auto">
          <a:xfrm>
            <a:off x="1066800" y="3551821"/>
            <a:ext cx="1440180" cy="480060"/>
          </a:xfrm>
          <a:prstGeom prst="roundRect">
            <a:avLst/>
          </a:prstGeom>
          <a:solidFill>
            <a:srgbClr val="0A4888"/>
          </a:solidFill>
          <a:ln w="25400" cap="flat" cmpd="sng" algn="ctr">
            <a:noFill/>
            <a:prstDash val="solid"/>
            <a:round/>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lIns="82296" tIns="41148" rIns="82296" bIns="41148" anchor="ctr"/>
          <a:lstStyle/>
          <a:p>
            <a:pPr algn="ctr" defTabSz="822960">
              <a:defRPr/>
            </a:pPr>
            <a:r>
              <a:rPr lang="en-US" sz="1400" dirty="0">
                <a:solidFill>
                  <a:prstClr val="white"/>
                </a:solidFill>
                <a:latin typeface="Univers 55"/>
                <a:ea typeface="ヒラギノ角ゴ ProN W3" pitchFamily="-65" charset="-128"/>
                <a:cs typeface="ヒラギノ角ゴ ProN W3" pitchFamily="-65" charset="-128"/>
                <a:sym typeface="Gill Sans" pitchFamily="-65" charset="0"/>
              </a:rPr>
              <a:t>11.3</a:t>
            </a:r>
            <a:r>
              <a:rPr lang="en-US" sz="1400" dirty="0">
                <a:solidFill>
                  <a:prstClr val="white"/>
                </a:solidFill>
                <a:ea typeface="ヒラギノ角ゴ ProN W3" pitchFamily="-65" charset="-128"/>
                <a:cs typeface="ヒラギノ角ゴ ProN W3" pitchFamily="-65" charset="-128"/>
                <a:sym typeface="Gill Sans" pitchFamily="-65" charset="0"/>
              </a:rPr>
              <a:t>¢/kWh</a:t>
            </a:r>
            <a:endParaRPr lang="en-US" sz="1400" dirty="0">
              <a:solidFill>
                <a:prstClr val="white"/>
              </a:solidFill>
              <a:latin typeface="Univers 55"/>
              <a:ea typeface="ヒラギノ角ゴ ProN W3" pitchFamily="-65" charset="-128"/>
              <a:cs typeface="ヒラギノ角ゴ ProN W3" pitchFamily="-65" charset="-128"/>
              <a:sym typeface="Gill Sans" pitchFamily="-65" charset="0"/>
            </a:endParaRPr>
          </a:p>
        </p:txBody>
      </p:sp>
      <p:sp>
        <p:nvSpPr>
          <p:cNvPr id="25" name="Rounded Rectangle 24"/>
          <p:cNvSpPr/>
          <p:nvPr/>
        </p:nvSpPr>
        <p:spPr bwMode="auto">
          <a:xfrm>
            <a:off x="1066800" y="4254766"/>
            <a:ext cx="1440180" cy="480060"/>
          </a:xfrm>
          <a:prstGeom prst="roundRect">
            <a:avLst/>
          </a:prstGeom>
          <a:solidFill>
            <a:srgbClr val="0A4888"/>
          </a:solidFill>
          <a:ln w="25400" cap="flat" cmpd="sng" algn="ctr">
            <a:noFill/>
            <a:prstDash val="solid"/>
            <a:round/>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lIns="82296" tIns="41148" rIns="82296" bIns="41148" anchor="ctr"/>
          <a:lstStyle/>
          <a:p>
            <a:pPr algn="ctr" defTabSz="822960">
              <a:defRPr/>
            </a:pPr>
            <a:r>
              <a:rPr lang="en-US" sz="1400" dirty="0">
                <a:solidFill>
                  <a:prstClr val="white"/>
                </a:solidFill>
                <a:latin typeface="Univers 55"/>
                <a:ea typeface="ヒラギノ角ゴ ProN W3" pitchFamily="-65" charset="-128"/>
                <a:cs typeface="ヒラギノ角ゴ ProN W3" pitchFamily="-65" charset="-128"/>
                <a:sym typeface="Gill Sans" pitchFamily="-65" charset="0"/>
              </a:rPr>
              <a:t>23</a:t>
            </a:r>
            <a:r>
              <a:rPr lang="en-US" sz="1400" dirty="0">
                <a:solidFill>
                  <a:prstClr val="white"/>
                </a:solidFill>
                <a:ea typeface="ヒラギノ角ゴ ProN W3" pitchFamily="-65" charset="-128"/>
                <a:cs typeface="ヒラギノ角ゴ ProN W3" pitchFamily="-65" charset="-128"/>
                <a:sym typeface="Gill Sans" pitchFamily="-65" charset="0"/>
              </a:rPr>
              <a:t>¢/kWh</a:t>
            </a:r>
            <a:endParaRPr lang="en-US" sz="1400" dirty="0">
              <a:solidFill>
                <a:prstClr val="white"/>
              </a:solidFill>
              <a:latin typeface="Univers 55"/>
              <a:ea typeface="ヒラギノ角ゴ ProN W3" pitchFamily="-65" charset="-128"/>
              <a:cs typeface="ヒラギノ角ゴ ProN W3" pitchFamily="-65" charset="-128"/>
              <a:sym typeface="Gill Sans" pitchFamily="-65" charset="0"/>
            </a:endParaRPr>
          </a:p>
        </p:txBody>
      </p:sp>
      <p:sp>
        <p:nvSpPr>
          <p:cNvPr id="26" name="Rounded Rectangle 25"/>
          <p:cNvSpPr/>
          <p:nvPr/>
        </p:nvSpPr>
        <p:spPr bwMode="auto">
          <a:xfrm>
            <a:off x="1066800" y="4974856"/>
            <a:ext cx="1440180" cy="480060"/>
          </a:xfrm>
          <a:prstGeom prst="roundRect">
            <a:avLst/>
          </a:prstGeom>
          <a:solidFill>
            <a:srgbClr val="0A4888"/>
          </a:solidFill>
          <a:ln w="25400" cap="flat" cmpd="sng" algn="ctr">
            <a:noFill/>
            <a:prstDash val="solid"/>
            <a:round/>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lIns="82296" tIns="41148" rIns="82296" bIns="41148" anchor="ctr"/>
          <a:lstStyle/>
          <a:p>
            <a:pPr algn="ctr" defTabSz="822960">
              <a:defRPr/>
            </a:pPr>
            <a:r>
              <a:rPr lang="en-US" sz="1400" dirty="0">
                <a:solidFill>
                  <a:prstClr val="white"/>
                </a:solidFill>
                <a:latin typeface="Univers 55"/>
                <a:ea typeface="ヒラギノ角ゴ ProN W3" pitchFamily="-65" charset="-128"/>
                <a:cs typeface="ヒラギノ角ゴ ProN W3" pitchFamily="-65" charset="-128"/>
                <a:sym typeface="Gill Sans" pitchFamily="-65" charset="0"/>
              </a:rPr>
              <a:t>46</a:t>
            </a:r>
            <a:r>
              <a:rPr lang="en-US" sz="1400" dirty="0">
                <a:solidFill>
                  <a:prstClr val="white"/>
                </a:solidFill>
                <a:ea typeface="ヒラギノ角ゴ ProN W3" pitchFamily="-65" charset="-128"/>
                <a:cs typeface="ヒラギノ角ゴ ProN W3" pitchFamily="-65" charset="-128"/>
                <a:sym typeface="Gill Sans" pitchFamily="-65" charset="0"/>
              </a:rPr>
              <a:t>¢/kWh</a:t>
            </a:r>
            <a:endParaRPr lang="en-US" sz="1400" dirty="0">
              <a:solidFill>
                <a:prstClr val="white"/>
              </a:solidFill>
              <a:latin typeface="Univers 55"/>
              <a:ea typeface="ヒラギノ角ゴ ProN W3" pitchFamily="-65" charset="-128"/>
              <a:cs typeface="ヒラギノ角ゴ ProN W3" pitchFamily="-65" charset="-128"/>
              <a:sym typeface="Gill Sans" pitchFamily="-65" charset="0"/>
            </a:endParaRPr>
          </a:p>
        </p:txBody>
      </p:sp>
      <p:sp>
        <p:nvSpPr>
          <p:cNvPr id="27" name="Rounded Rectangle 26"/>
          <p:cNvSpPr/>
          <p:nvPr/>
        </p:nvSpPr>
        <p:spPr bwMode="auto">
          <a:xfrm>
            <a:off x="6781800" y="2761246"/>
            <a:ext cx="1440180" cy="480060"/>
          </a:xfrm>
          <a:prstGeom prst="roundRect">
            <a:avLst/>
          </a:prstGeom>
          <a:solidFill>
            <a:srgbClr val="0A4888"/>
          </a:solidFill>
          <a:ln w="25400" cap="flat" cmpd="sng" algn="ctr">
            <a:noFill/>
            <a:prstDash val="solid"/>
            <a:round/>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lIns="82296" tIns="41148" rIns="82296" bIns="41148" anchor="ctr"/>
          <a:lstStyle/>
          <a:p>
            <a:pPr algn="ctr" defTabSz="822960">
              <a:defRPr/>
            </a:pPr>
            <a:r>
              <a:rPr lang="en-US" sz="1400" dirty="0">
                <a:solidFill>
                  <a:prstClr val="white"/>
                </a:solidFill>
                <a:latin typeface="Univers 55"/>
                <a:ea typeface="ヒラギノ角ゴ ProN W3" pitchFamily="-65" charset="-128"/>
                <a:cs typeface="ヒラギノ角ゴ ProN W3" pitchFamily="-65" charset="-128"/>
                <a:sym typeface="Gill Sans" pitchFamily="-65" charset="0"/>
              </a:rPr>
              <a:t>5.0</a:t>
            </a:r>
            <a:r>
              <a:rPr lang="en-US" sz="1400" dirty="0">
                <a:solidFill>
                  <a:prstClr val="white"/>
                </a:solidFill>
                <a:ea typeface="ヒラギノ角ゴ ProN W3" pitchFamily="-65" charset="-128"/>
                <a:cs typeface="ヒラギノ角ゴ ProN W3" pitchFamily="-65" charset="-128"/>
                <a:sym typeface="Gill Sans" pitchFamily="-65" charset="0"/>
              </a:rPr>
              <a:t>¢/kWh</a:t>
            </a:r>
            <a:endParaRPr lang="en-US" sz="1400" dirty="0">
              <a:solidFill>
                <a:prstClr val="white"/>
              </a:solidFill>
              <a:latin typeface="Univers 55"/>
              <a:ea typeface="ヒラギノ角ゴ ProN W3" pitchFamily="-65" charset="-128"/>
              <a:cs typeface="ヒラギノ角ゴ ProN W3" pitchFamily="-65" charset="-128"/>
              <a:sym typeface="Gill Sans" pitchFamily="-65" charset="0"/>
            </a:endParaRPr>
          </a:p>
        </p:txBody>
      </p:sp>
      <p:sp>
        <p:nvSpPr>
          <p:cNvPr id="28" name="Rounded Rectangle 27"/>
          <p:cNvSpPr/>
          <p:nvPr/>
        </p:nvSpPr>
        <p:spPr bwMode="auto">
          <a:xfrm>
            <a:off x="6781800" y="3551821"/>
            <a:ext cx="1440180" cy="480060"/>
          </a:xfrm>
          <a:prstGeom prst="roundRect">
            <a:avLst/>
          </a:prstGeom>
          <a:solidFill>
            <a:srgbClr val="0A4888"/>
          </a:solidFill>
          <a:ln w="25400" cap="flat" cmpd="sng" algn="ctr">
            <a:noFill/>
            <a:prstDash val="solid"/>
            <a:round/>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lIns="82296" tIns="41148" rIns="82296" bIns="41148" anchor="ctr"/>
          <a:lstStyle/>
          <a:p>
            <a:pPr algn="ctr" defTabSz="822960">
              <a:defRPr/>
            </a:pPr>
            <a:r>
              <a:rPr lang="en-US" sz="1400" dirty="0">
                <a:solidFill>
                  <a:prstClr val="white"/>
                </a:solidFill>
                <a:latin typeface="Univers 55"/>
                <a:ea typeface="ヒラギノ角ゴ ProN W3" pitchFamily="-65" charset="-128"/>
                <a:cs typeface="ヒラギノ角ゴ ProN W3" pitchFamily="-65" charset="-128"/>
                <a:sym typeface="Gill Sans" pitchFamily="-65" charset="0"/>
              </a:rPr>
              <a:t>10</a:t>
            </a:r>
            <a:r>
              <a:rPr lang="en-US" sz="1400" dirty="0">
                <a:solidFill>
                  <a:prstClr val="white"/>
                </a:solidFill>
                <a:ea typeface="ヒラギノ角ゴ ProN W3" pitchFamily="-65" charset="-128"/>
                <a:cs typeface="ヒラギノ角ゴ ProN W3" pitchFamily="-65" charset="-128"/>
                <a:sym typeface="Gill Sans" pitchFamily="-65" charset="0"/>
              </a:rPr>
              <a:t>¢/kWh</a:t>
            </a:r>
            <a:endParaRPr lang="en-US" sz="1400" dirty="0">
              <a:solidFill>
                <a:prstClr val="white"/>
              </a:solidFill>
              <a:latin typeface="Univers 55"/>
              <a:ea typeface="ヒラギノ角ゴ ProN W3" pitchFamily="-65" charset="-128"/>
              <a:cs typeface="ヒラギノ角ゴ ProN W3" pitchFamily="-65" charset="-128"/>
              <a:sym typeface="Gill Sans" pitchFamily="-65" charset="0"/>
            </a:endParaRPr>
          </a:p>
        </p:txBody>
      </p:sp>
      <p:sp>
        <p:nvSpPr>
          <p:cNvPr id="29" name="Rounded Rectangle 28"/>
          <p:cNvSpPr/>
          <p:nvPr/>
        </p:nvSpPr>
        <p:spPr bwMode="auto">
          <a:xfrm>
            <a:off x="6781800" y="4254766"/>
            <a:ext cx="1440180" cy="480060"/>
          </a:xfrm>
          <a:prstGeom prst="roundRect">
            <a:avLst/>
          </a:prstGeom>
          <a:solidFill>
            <a:srgbClr val="0A4888"/>
          </a:solidFill>
          <a:ln w="25400" cap="flat" cmpd="sng" algn="ctr">
            <a:noFill/>
            <a:prstDash val="solid"/>
            <a:round/>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lIns="82296" tIns="41148" rIns="82296" bIns="41148" anchor="ctr"/>
          <a:lstStyle/>
          <a:p>
            <a:pPr algn="ctr" defTabSz="822960">
              <a:defRPr/>
            </a:pPr>
            <a:r>
              <a:rPr lang="en-US" sz="1400" dirty="0">
                <a:solidFill>
                  <a:prstClr val="white"/>
                </a:solidFill>
                <a:latin typeface="Univers 55"/>
                <a:ea typeface="ヒラギノ角ゴ ProN W3" pitchFamily="-65" charset="-128"/>
                <a:cs typeface="ヒラギノ角ゴ ProN W3" pitchFamily="-65" charset="-128"/>
                <a:sym typeface="Gill Sans" pitchFamily="-65" charset="0"/>
              </a:rPr>
              <a:t>30</a:t>
            </a:r>
            <a:r>
              <a:rPr lang="en-US" sz="1400" dirty="0">
                <a:solidFill>
                  <a:prstClr val="white"/>
                </a:solidFill>
                <a:ea typeface="ヒラギノ角ゴ ProN W3" pitchFamily="-65" charset="-128"/>
                <a:cs typeface="ヒラギノ角ゴ ProN W3" pitchFamily="-65" charset="-128"/>
                <a:sym typeface="Gill Sans" pitchFamily="-65" charset="0"/>
              </a:rPr>
              <a:t>¢/kWh</a:t>
            </a:r>
            <a:endParaRPr lang="en-US" sz="1400" dirty="0">
              <a:solidFill>
                <a:prstClr val="white"/>
              </a:solidFill>
              <a:latin typeface="Univers 55"/>
              <a:ea typeface="ヒラギノ角ゴ ProN W3" pitchFamily="-65" charset="-128"/>
              <a:cs typeface="ヒラギノ角ゴ ProN W3" pitchFamily="-65" charset="-128"/>
              <a:sym typeface="Gill Sans" pitchFamily="-65" charset="0"/>
            </a:endParaRPr>
          </a:p>
        </p:txBody>
      </p:sp>
      <p:sp>
        <p:nvSpPr>
          <p:cNvPr id="30" name="Rounded Rectangle 29"/>
          <p:cNvSpPr/>
          <p:nvPr/>
        </p:nvSpPr>
        <p:spPr bwMode="auto">
          <a:xfrm>
            <a:off x="6781800" y="4974856"/>
            <a:ext cx="1440180" cy="480060"/>
          </a:xfrm>
          <a:prstGeom prst="roundRect">
            <a:avLst/>
          </a:prstGeom>
          <a:solidFill>
            <a:srgbClr val="0A4888"/>
          </a:solidFill>
          <a:ln w="25400" cap="flat" cmpd="sng" algn="ctr">
            <a:noFill/>
            <a:prstDash val="solid"/>
            <a:round/>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lIns="82296" tIns="41148" rIns="82296" bIns="41148" anchor="ctr"/>
          <a:lstStyle/>
          <a:p>
            <a:pPr algn="ctr" defTabSz="822960">
              <a:defRPr/>
            </a:pPr>
            <a:r>
              <a:rPr lang="en-US" sz="1400" dirty="0">
                <a:solidFill>
                  <a:prstClr val="white"/>
                </a:solidFill>
                <a:latin typeface="Univers 55"/>
                <a:ea typeface="ヒラギノ角ゴ ProN W3" pitchFamily="-65" charset="-128"/>
                <a:cs typeface="ヒラギノ角ゴ ProN W3" pitchFamily="-65" charset="-128"/>
                <a:sym typeface="Gill Sans" pitchFamily="-65" charset="0"/>
              </a:rPr>
              <a:t>60</a:t>
            </a:r>
            <a:r>
              <a:rPr lang="en-US" sz="1400" dirty="0">
                <a:solidFill>
                  <a:prstClr val="white"/>
                </a:solidFill>
                <a:ea typeface="ヒラギノ角ゴ ProN W3" pitchFamily="-65" charset="-128"/>
                <a:cs typeface="ヒラギノ角ゴ ProN W3" pitchFamily="-65" charset="-128"/>
                <a:sym typeface="Gill Sans" pitchFamily="-65" charset="0"/>
              </a:rPr>
              <a:t>¢/kWh</a:t>
            </a:r>
            <a:endParaRPr lang="en-US" sz="1400" dirty="0">
              <a:solidFill>
                <a:prstClr val="white"/>
              </a:solidFill>
              <a:latin typeface="Univers 55"/>
              <a:ea typeface="ヒラギノ角ゴ ProN W3" pitchFamily="-65" charset="-128"/>
              <a:cs typeface="ヒラギノ角ゴ ProN W3" pitchFamily="-65" charset="-128"/>
              <a:sym typeface="Gill Sans" pitchFamily="-65" charset="0"/>
            </a:endParaRPr>
          </a:p>
        </p:txBody>
      </p:sp>
      <p:sp>
        <p:nvSpPr>
          <p:cNvPr id="13354" name="Rectangle 7"/>
          <p:cNvSpPr>
            <a:spLocks/>
          </p:cNvSpPr>
          <p:nvPr/>
        </p:nvSpPr>
        <p:spPr bwMode="auto">
          <a:xfrm>
            <a:off x="762000" y="304800"/>
            <a:ext cx="6934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r>
              <a:rPr lang="en-US" sz="3200" b="1" dirty="0">
                <a:solidFill>
                  <a:prstClr val="black"/>
                </a:solidFill>
                <a:cs typeface="Arial" pitchFamily="34" charset="0"/>
                <a:sym typeface="Arial" pitchFamily="34" charset="0"/>
              </a:rPr>
              <a:t>Study Design—Price Plans</a:t>
            </a:r>
            <a:endParaRPr lang="en-US" sz="3200" b="1" i="1" dirty="0">
              <a:solidFill>
                <a:prstClr val="black"/>
              </a:solidFill>
              <a:cs typeface="Arial" pitchFamily="34" charset="0"/>
              <a:sym typeface="Arial" pitchFamily="34" charset="0"/>
            </a:endParaRPr>
          </a:p>
        </p:txBody>
      </p:sp>
    </p:spTree>
    <p:extLst>
      <p:ext uri="{BB962C8B-B14F-4D97-AF65-F5344CB8AC3E}">
        <p14:creationId xmlns:p14="http://schemas.microsoft.com/office/powerpoint/2010/main" val="141976130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0-#ppt_w/2"/>
                                          </p:val>
                                        </p:tav>
                                        <p:tav tm="100000">
                                          <p:val>
                                            <p:strVal val="#ppt_x"/>
                                          </p:val>
                                        </p:tav>
                                      </p:tavLst>
                                    </p:anim>
                                    <p:anim calcmode="lin" valueType="num">
                                      <p:cBhvr additive="base">
                                        <p:cTn id="8" dur="10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1000" fill="hold"/>
                                        <p:tgtEl>
                                          <p:spTgt spid="9"/>
                                        </p:tgtEl>
                                        <p:attrNameLst>
                                          <p:attrName>ppt_x</p:attrName>
                                        </p:attrNameLst>
                                      </p:cBhvr>
                                      <p:tavLst>
                                        <p:tav tm="0">
                                          <p:val>
                                            <p:strVal val="0-#ppt_w/2"/>
                                          </p:val>
                                        </p:tav>
                                        <p:tav tm="100000">
                                          <p:val>
                                            <p:strVal val="#ppt_x"/>
                                          </p:val>
                                        </p:tav>
                                      </p:tavLst>
                                    </p:anim>
                                    <p:anim calcmode="lin" valueType="num">
                                      <p:cBhvr additive="base">
                                        <p:cTn id="12" dur="1000" fill="hold"/>
                                        <p:tgtEl>
                                          <p:spTgt spid="9"/>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1000" fill="hold"/>
                                        <p:tgtEl>
                                          <p:spTgt spid="10"/>
                                        </p:tgtEl>
                                        <p:attrNameLst>
                                          <p:attrName>ppt_x</p:attrName>
                                        </p:attrNameLst>
                                      </p:cBhvr>
                                      <p:tavLst>
                                        <p:tav tm="0">
                                          <p:val>
                                            <p:strVal val="0-#ppt_w/2"/>
                                          </p:val>
                                        </p:tav>
                                        <p:tav tm="100000">
                                          <p:val>
                                            <p:strVal val="#ppt_x"/>
                                          </p:val>
                                        </p:tav>
                                      </p:tavLst>
                                    </p:anim>
                                    <p:anim calcmode="lin" valueType="num">
                                      <p:cBhvr additive="base">
                                        <p:cTn id="16" dur="1000" fill="hold"/>
                                        <p:tgtEl>
                                          <p:spTgt spid="10"/>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43"/>
                                        </p:tgtEl>
                                        <p:attrNameLst>
                                          <p:attrName>style.visibility</p:attrName>
                                        </p:attrNameLst>
                                      </p:cBhvr>
                                      <p:to>
                                        <p:strVal val="visible"/>
                                      </p:to>
                                    </p:set>
                                    <p:anim calcmode="lin" valueType="num">
                                      <p:cBhvr additive="base">
                                        <p:cTn id="19" dur="1000" fill="hold"/>
                                        <p:tgtEl>
                                          <p:spTgt spid="43"/>
                                        </p:tgtEl>
                                        <p:attrNameLst>
                                          <p:attrName>ppt_x</p:attrName>
                                        </p:attrNameLst>
                                      </p:cBhvr>
                                      <p:tavLst>
                                        <p:tav tm="0">
                                          <p:val>
                                            <p:strVal val="0-#ppt_w/2"/>
                                          </p:val>
                                        </p:tav>
                                        <p:tav tm="100000">
                                          <p:val>
                                            <p:strVal val="#ppt_x"/>
                                          </p:val>
                                        </p:tav>
                                      </p:tavLst>
                                    </p:anim>
                                    <p:anim calcmode="lin" valueType="num">
                                      <p:cBhvr additive="base">
                                        <p:cTn id="20" dur="1000" fill="hold"/>
                                        <p:tgtEl>
                                          <p:spTgt spid="43"/>
                                        </p:tgtEl>
                                        <p:attrNameLst>
                                          <p:attrName>ppt_y</p:attrName>
                                        </p:attrNameLst>
                                      </p:cBhvr>
                                      <p:tavLst>
                                        <p:tav tm="0">
                                          <p:val>
                                            <p:strVal val="#ppt_y"/>
                                          </p:val>
                                        </p:tav>
                                        <p:tav tm="100000">
                                          <p:val>
                                            <p:strVal val="#ppt_y"/>
                                          </p:val>
                                        </p:tav>
                                      </p:tavLst>
                                    </p:anim>
                                  </p:childTnLst>
                                </p:cTn>
                              </p:par>
                            </p:childTnLst>
                          </p:cTn>
                        </p:par>
                        <p:par>
                          <p:cTn id="21" fill="hold" nodeType="afterGroup">
                            <p:stCondLst>
                              <p:cond delay="1000"/>
                            </p:stCondLst>
                            <p:childTnLst>
                              <p:par>
                                <p:cTn id="22" presetID="2" presetClass="entr" presetSubtype="8"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 calcmode="lin" valueType="num">
                                      <p:cBhvr additive="base">
                                        <p:cTn id="24" dur="500" fill="hold"/>
                                        <p:tgtEl>
                                          <p:spTgt spid="21"/>
                                        </p:tgtEl>
                                        <p:attrNameLst>
                                          <p:attrName>ppt_x</p:attrName>
                                        </p:attrNameLst>
                                      </p:cBhvr>
                                      <p:tavLst>
                                        <p:tav tm="0">
                                          <p:val>
                                            <p:strVal val="0-#ppt_w/2"/>
                                          </p:val>
                                        </p:tav>
                                        <p:tav tm="100000">
                                          <p:val>
                                            <p:strVal val="#ppt_x"/>
                                          </p:val>
                                        </p:tav>
                                      </p:tavLst>
                                    </p:anim>
                                    <p:anim calcmode="lin" valueType="num">
                                      <p:cBhvr additive="base">
                                        <p:cTn id="25" dur="500" fill="hold"/>
                                        <p:tgtEl>
                                          <p:spTgt spid="21"/>
                                        </p:tgtEl>
                                        <p:attrNameLst>
                                          <p:attrName>ppt_y</p:attrName>
                                        </p:attrNameLst>
                                      </p:cBhvr>
                                      <p:tavLst>
                                        <p:tav tm="0">
                                          <p:val>
                                            <p:strVal val="#ppt_y"/>
                                          </p:val>
                                        </p:tav>
                                        <p:tav tm="100000">
                                          <p:val>
                                            <p:strVal val="#ppt_y"/>
                                          </p:val>
                                        </p:tav>
                                      </p:tavLst>
                                    </p:anim>
                                  </p:childTnLst>
                                </p:cTn>
                              </p:par>
                              <p:par>
                                <p:cTn id="26" presetID="2" presetClass="entr" presetSubtype="8" fill="hold" nodeType="withEffect">
                                  <p:stCondLst>
                                    <p:cond delay="0"/>
                                  </p:stCondLst>
                                  <p:childTnLst>
                                    <p:set>
                                      <p:cBhvr>
                                        <p:cTn id="27" dur="1" fill="hold">
                                          <p:stCondLst>
                                            <p:cond delay="0"/>
                                          </p:stCondLst>
                                        </p:cTn>
                                        <p:tgtEl>
                                          <p:spTgt spid="23"/>
                                        </p:tgtEl>
                                        <p:attrNameLst>
                                          <p:attrName>style.visibility</p:attrName>
                                        </p:attrNameLst>
                                      </p:cBhvr>
                                      <p:to>
                                        <p:strVal val="visible"/>
                                      </p:to>
                                    </p:set>
                                    <p:anim calcmode="lin" valueType="num">
                                      <p:cBhvr additive="base">
                                        <p:cTn id="28" dur="1000" fill="hold"/>
                                        <p:tgtEl>
                                          <p:spTgt spid="23"/>
                                        </p:tgtEl>
                                        <p:attrNameLst>
                                          <p:attrName>ppt_x</p:attrName>
                                        </p:attrNameLst>
                                      </p:cBhvr>
                                      <p:tavLst>
                                        <p:tav tm="0">
                                          <p:val>
                                            <p:strVal val="0-#ppt_w/2"/>
                                          </p:val>
                                        </p:tav>
                                        <p:tav tm="100000">
                                          <p:val>
                                            <p:strVal val="#ppt_x"/>
                                          </p:val>
                                        </p:tav>
                                      </p:tavLst>
                                    </p:anim>
                                    <p:anim calcmode="lin" valueType="num">
                                      <p:cBhvr additive="base">
                                        <p:cTn id="29" dur="1000" fill="hold"/>
                                        <p:tgtEl>
                                          <p:spTgt spid="23"/>
                                        </p:tgtEl>
                                        <p:attrNameLst>
                                          <p:attrName>ppt_y</p:attrName>
                                        </p:attrNameLst>
                                      </p:cBhvr>
                                      <p:tavLst>
                                        <p:tav tm="0">
                                          <p:val>
                                            <p:strVal val="#ppt_y"/>
                                          </p:val>
                                        </p:tav>
                                        <p:tav tm="100000">
                                          <p:val>
                                            <p:strVal val="#ppt_y"/>
                                          </p:val>
                                        </p:tav>
                                      </p:tavLst>
                                    </p:anim>
                                  </p:childTnLst>
                                </p:cTn>
                              </p:par>
                              <p:par>
                                <p:cTn id="30" presetID="2" presetClass="entr" presetSubtype="8" fill="hold" nodeType="withEffect">
                                  <p:stCondLst>
                                    <p:cond delay="0"/>
                                  </p:stCondLst>
                                  <p:childTnLst>
                                    <p:set>
                                      <p:cBhvr>
                                        <p:cTn id="31" dur="1" fill="hold">
                                          <p:stCondLst>
                                            <p:cond delay="0"/>
                                          </p:stCondLst>
                                        </p:cTn>
                                        <p:tgtEl>
                                          <p:spTgt spid="24"/>
                                        </p:tgtEl>
                                        <p:attrNameLst>
                                          <p:attrName>style.visibility</p:attrName>
                                        </p:attrNameLst>
                                      </p:cBhvr>
                                      <p:to>
                                        <p:strVal val="visible"/>
                                      </p:to>
                                    </p:set>
                                    <p:anim calcmode="lin" valueType="num">
                                      <p:cBhvr additive="base">
                                        <p:cTn id="32" dur="1000" fill="hold"/>
                                        <p:tgtEl>
                                          <p:spTgt spid="24"/>
                                        </p:tgtEl>
                                        <p:attrNameLst>
                                          <p:attrName>ppt_x</p:attrName>
                                        </p:attrNameLst>
                                      </p:cBhvr>
                                      <p:tavLst>
                                        <p:tav tm="0">
                                          <p:val>
                                            <p:strVal val="0-#ppt_w/2"/>
                                          </p:val>
                                        </p:tav>
                                        <p:tav tm="100000">
                                          <p:val>
                                            <p:strVal val="#ppt_x"/>
                                          </p:val>
                                        </p:tav>
                                      </p:tavLst>
                                    </p:anim>
                                    <p:anim calcmode="lin" valueType="num">
                                      <p:cBhvr additive="base">
                                        <p:cTn id="33" dur="1000" fill="hold"/>
                                        <p:tgtEl>
                                          <p:spTgt spid="24"/>
                                        </p:tgtEl>
                                        <p:attrNameLst>
                                          <p:attrName>ppt_y</p:attrName>
                                        </p:attrNameLst>
                                      </p:cBhvr>
                                      <p:tavLst>
                                        <p:tav tm="0">
                                          <p:val>
                                            <p:strVal val="#ppt_y"/>
                                          </p:val>
                                        </p:tav>
                                        <p:tav tm="100000">
                                          <p:val>
                                            <p:strVal val="#ppt_y"/>
                                          </p:val>
                                        </p:tav>
                                      </p:tavLst>
                                    </p:anim>
                                  </p:childTnLst>
                                </p:cTn>
                              </p:par>
                              <p:par>
                                <p:cTn id="34" presetID="2" presetClass="entr" presetSubtype="8" fill="hold" nodeType="withEffect">
                                  <p:stCondLst>
                                    <p:cond delay="0"/>
                                  </p:stCondLst>
                                  <p:childTnLst>
                                    <p:set>
                                      <p:cBhvr>
                                        <p:cTn id="35" dur="1" fill="hold">
                                          <p:stCondLst>
                                            <p:cond delay="0"/>
                                          </p:stCondLst>
                                        </p:cTn>
                                        <p:tgtEl>
                                          <p:spTgt spid="25"/>
                                        </p:tgtEl>
                                        <p:attrNameLst>
                                          <p:attrName>style.visibility</p:attrName>
                                        </p:attrNameLst>
                                      </p:cBhvr>
                                      <p:to>
                                        <p:strVal val="visible"/>
                                      </p:to>
                                    </p:set>
                                    <p:anim calcmode="lin" valueType="num">
                                      <p:cBhvr additive="base">
                                        <p:cTn id="36" dur="1000" fill="hold"/>
                                        <p:tgtEl>
                                          <p:spTgt spid="25"/>
                                        </p:tgtEl>
                                        <p:attrNameLst>
                                          <p:attrName>ppt_x</p:attrName>
                                        </p:attrNameLst>
                                      </p:cBhvr>
                                      <p:tavLst>
                                        <p:tav tm="0">
                                          <p:val>
                                            <p:strVal val="0-#ppt_w/2"/>
                                          </p:val>
                                        </p:tav>
                                        <p:tav tm="100000">
                                          <p:val>
                                            <p:strVal val="#ppt_x"/>
                                          </p:val>
                                        </p:tav>
                                      </p:tavLst>
                                    </p:anim>
                                    <p:anim calcmode="lin" valueType="num">
                                      <p:cBhvr additive="base">
                                        <p:cTn id="37" dur="1000" fill="hold"/>
                                        <p:tgtEl>
                                          <p:spTgt spid="25"/>
                                        </p:tgtEl>
                                        <p:attrNameLst>
                                          <p:attrName>ppt_y</p:attrName>
                                        </p:attrNameLst>
                                      </p:cBhvr>
                                      <p:tavLst>
                                        <p:tav tm="0">
                                          <p:val>
                                            <p:strVal val="#ppt_y"/>
                                          </p:val>
                                        </p:tav>
                                        <p:tav tm="100000">
                                          <p:val>
                                            <p:strVal val="#ppt_y"/>
                                          </p:val>
                                        </p:tav>
                                      </p:tavLst>
                                    </p:anim>
                                  </p:childTnLst>
                                </p:cTn>
                              </p:par>
                              <p:par>
                                <p:cTn id="38" presetID="2" presetClass="entr" presetSubtype="8" fill="hold" nodeType="withEffect">
                                  <p:stCondLst>
                                    <p:cond delay="0"/>
                                  </p:stCondLst>
                                  <p:childTnLst>
                                    <p:set>
                                      <p:cBhvr>
                                        <p:cTn id="39" dur="1" fill="hold">
                                          <p:stCondLst>
                                            <p:cond delay="0"/>
                                          </p:stCondLst>
                                        </p:cTn>
                                        <p:tgtEl>
                                          <p:spTgt spid="26"/>
                                        </p:tgtEl>
                                        <p:attrNameLst>
                                          <p:attrName>style.visibility</p:attrName>
                                        </p:attrNameLst>
                                      </p:cBhvr>
                                      <p:to>
                                        <p:strVal val="visible"/>
                                      </p:to>
                                    </p:set>
                                    <p:anim calcmode="lin" valueType="num">
                                      <p:cBhvr additive="base">
                                        <p:cTn id="40" dur="1000" fill="hold"/>
                                        <p:tgtEl>
                                          <p:spTgt spid="26"/>
                                        </p:tgtEl>
                                        <p:attrNameLst>
                                          <p:attrName>ppt_x</p:attrName>
                                        </p:attrNameLst>
                                      </p:cBhvr>
                                      <p:tavLst>
                                        <p:tav tm="0">
                                          <p:val>
                                            <p:strVal val="0-#ppt_w/2"/>
                                          </p:val>
                                        </p:tav>
                                        <p:tav tm="100000">
                                          <p:val>
                                            <p:strVal val="#ppt_x"/>
                                          </p:val>
                                        </p:tav>
                                      </p:tavLst>
                                    </p:anim>
                                    <p:anim calcmode="lin" valueType="num">
                                      <p:cBhvr additive="base">
                                        <p:cTn id="41" dur="1000" fill="hold"/>
                                        <p:tgtEl>
                                          <p:spTgt spid="26"/>
                                        </p:tgtEl>
                                        <p:attrNameLst>
                                          <p:attrName>ppt_y</p:attrName>
                                        </p:attrNameLst>
                                      </p:cBhvr>
                                      <p:tavLst>
                                        <p:tav tm="0">
                                          <p:val>
                                            <p:strVal val="#ppt_y"/>
                                          </p:val>
                                        </p:tav>
                                        <p:tav tm="100000">
                                          <p:val>
                                            <p:strVal val="#ppt_y"/>
                                          </p:val>
                                        </p:tav>
                                      </p:tavLst>
                                    </p:anim>
                                  </p:childTnLst>
                                </p:cTn>
                              </p:par>
                              <p:par>
                                <p:cTn id="42" presetID="2" presetClass="entr" presetSubtype="2" fill="hold" nodeType="withEffect">
                                  <p:stCondLst>
                                    <p:cond delay="0"/>
                                  </p:stCondLst>
                                  <p:childTnLst>
                                    <p:set>
                                      <p:cBhvr>
                                        <p:cTn id="43" dur="1" fill="hold">
                                          <p:stCondLst>
                                            <p:cond delay="0"/>
                                          </p:stCondLst>
                                        </p:cTn>
                                        <p:tgtEl>
                                          <p:spTgt spid="27"/>
                                        </p:tgtEl>
                                        <p:attrNameLst>
                                          <p:attrName>style.visibility</p:attrName>
                                        </p:attrNameLst>
                                      </p:cBhvr>
                                      <p:to>
                                        <p:strVal val="visible"/>
                                      </p:to>
                                    </p:set>
                                    <p:anim calcmode="lin" valueType="num">
                                      <p:cBhvr additive="base">
                                        <p:cTn id="44" dur="1000" fill="hold"/>
                                        <p:tgtEl>
                                          <p:spTgt spid="27"/>
                                        </p:tgtEl>
                                        <p:attrNameLst>
                                          <p:attrName>ppt_x</p:attrName>
                                        </p:attrNameLst>
                                      </p:cBhvr>
                                      <p:tavLst>
                                        <p:tav tm="0">
                                          <p:val>
                                            <p:strVal val="1+#ppt_w/2"/>
                                          </p:val>
                                        </p:tav>
                                        <p:tav tm="100000">
                                          <p:val>
                                            <p:strVal val="#ppt_x"/>
                                          </p:val>
                                        </p:tav>
                                      </p:tavLst>
                                    </p:anim>
                                    <p:anim calcmode="lin" valueType="num">
                                      <p:cBhvr additive="base">
                                        <p:cTn id="45" dur="1000" fill="hold"/>
                                        <p:tgtEl>
                                          <p:spTgt spid="27"/>
                                        </p:tgtEl>
                                        <p:attrNameLst>
                                          <p:attrName>ppt_y</p:attrName>
                                        </p:attrNameLst>
                                      </p:cBhvr>
                                      <p:tavLst>
                                        <p:tav tm="0">
                                          <p:val>
                                            <p:strVal val="#ppt_y"/>
                                          </p:val>
                                        </p:tav>
                                        <p:tav tm="100000">
                                          <p:val>
                                            <p:strVal val="#ppt_y"/>
                                          </p:val>
                                        </p:tav>
                                      </p:tavLst>
                                    </p:anim>
                                  </p:childTnLst>
                                </p:cTn>
                              </p:par>
                              <p:par>
                                <p:cTn id="46" presetID="2" presetClass="entr" presetSubtype="2" fill="hold" grpId="0" nodeType="withEffect">
                                  <p:stCondLst>
                                    <p:cond delay="0"/>
                                  </p:stCondLst>
                                  <p:childTnLst>
                                    <p:set>
                                      <p:cBhvr>
                                        <p:cTn id="47" dur="1" fill="hold">
                                          <p:stCondLst>
                                            <p:cond delay="0"/>
                                          </p:stCondLst>
                                        </p:cTn>
                                        <p:tgtEl>
                                          <p:spTgt spid="22"/>
                                        </p:tgtEl>
                                        <p:attrNameLst>
                                          <p:attrName>style.visibility</p:attrName>
                                        </p:attrNameLst>
                                      </p:cBhvr>
                                      <p:to>
                                        <p:strVal val="visible"/>
                                      </p:to>
                                    </p:set>
                                    <p:anim calcmode="lin" valueType="num">
                                      <p:cBhvr additive="base">
                                        <p:cTn id="48" dur="500" fill="hold"/>
                                        <p:tgtEl>
                                          <p:spTgt spid="22"/>
                                        </p:tgtEl>
                                        <p:attrNameLst>
                                          <p:attrName>ppt_x</p:attrName>
                                        </p:attrNameLst>
                                      </p:cBhvr>
                                      <p:tavLst>
                                        <p:tav tm="0">
                                          <p:val>
                                            <p:strVal val="1+#ppt_w/2"/>
                                          </p:val>
                                        </p:tav>
                                        <p:tav tm="100000">
                                          <p:val>
                                            <p:strVal val="#ppt_x"/>
                                          </p:val>
                                        </p:tav>
                                      </p:tavLst>
                                    </p:anim>
                                    <p:anim calcmode="lin" valueType="num">
                                      <p:cBhvr additive="base">
                                        <p:cTn id="49" dur="500" fill="hold"/>
                                        <p:tgtEl>
                                          <p:spTgt spid="22"/>
                                        </p:tgtEl>
                                        <p:attrNameLst>
                                          <p:attrName>ppt_y</p:attrName>
                                        </p:attrNameLst>
                                      </p:cBhvr>
                                      <p:tavLst>
                                        <p:tav tm="0">
                                          <p:val>
                                            <p:strVal val="#ppt_y"/>
                                          </p:val>
                                        </p:tav>
                                        <p:tav tm="100000">
                                          <p:val>
                                            <p:strVal val="#ppt_y"/>
                                          </p:val>
                                        </p:tav>
                                      </p:tavLst>
                                    </p:anim>
                                  </p:childTnLst>
                                </p:cTn>
                              </p:par>
                              <p:par>
                                <p:cTn id="50" presetID="2" presetClass="entr" presetSubtype="2" fill="hold" nodeType="withEffect">
                                  <p:stCondLst>
                                    <p:cond delay="0"/>
                                  </p:stCondLst>
                                  <p:childTnLst>
                                    <p:set>
                                      <p:cBhvr>
                                        <p:cTn id="51" dur="1" fill="hold">
                                          <p:stCondLst>
                                            <p:cond delay="0"/>
                                          </p:stCondLst>
                                        </p:cTn>
                                        <p:tgtEl>
                                          <p:spTgt spid="28"/>
                                        </p:tgtEl>
                                        <p:attrNameLst>
                                          <p:attrName>style.visibility</p:attrName>
                                        </p:attrNameLst>
                                      </p:cBhvr>
                                      <p:to>
                                        <p:strVal val="visible"/>
                                      </p:to>
                                    </p:set>
                                    <p:anim calcmode="lin" valueType="num">
                                      <p:cBhvr additive="base">
                                        <p:cTn id="52" dur="1000" fill="hold"/>
                                        <p:tgtEl>
                                          <p:spTgt spid="28"/>
                                        </p:tgtEl>
                                        <p:attrNameLst>
                                          <p:attrName>ppt_x</p:attrName>
                                        </p:attrNameLst>
                                      </p:cBhvr>
                                      <p:tavLst>
                                        <p:tav tm="0">
                                          <p:val>
                                            <p:strVal val="1+#ppt_w/2"/>
                                          </p:val>
                                        </p:tav>
                                        <p:tav tm="100000">
                                          <p:val>
                                            <p:strVal val="#ppt_x"/>
                                          </p:val>
                                        </p:tav>
                                      </p:tavLst>
                                    </p:anim>
                                    <p:anim calcmode="lin" valueType="num">
                                      <p:cBhvr additive="base">
                                        <p:cTn id="53" dur="1000" fill="hold"/>
                                        <p:tgtEl>
                                          <p:spTgt spid="28"/>
                                        </p:tgtEl>
                                        <p:attrNameLst>
                                          <p:attrName>ppt_y</p:attrName>
                                        </p:attrNameLst>
                                      </p:cBhvr>
                                      <p:tavLst>
                                        <p:tav tm="0">
                                          <p:val>
                                            <p:strVal val="#ppt_y"/>
                                          </p:val>
                                        </p:tav>
                                        <p:tav tm="100000">
                                          <p:val>
                                            <p:strVal val="#ppt_y"/>
                                          </p:val>
                                        </p:tav>
                                      </p:tavLst>
                                    </p:anim>
                                  </p:childTnLst>
                                </p:cTn>
                              </p:par>
                              <p:par>
                                <p:cTn id="54" presetID="2" presetClass="entr" presetSubtype="2" fill="hold" nodeType="withEffect">
                                  <p:stCondLst>
                                    <p:cond delay="0"/>
                                  </p:stCondLst>
                                  <p:childTnLst>
                                    <p:set>
                                      <p:cBhvr>
                                        <p:cTn id="55" dur="1" fill="hold">
                                          <p:stCondLst>
                                            <p:cond delay="0"/>
                                          </p:stCondLst>
                                        </p:cTn>
                                        <p:tgtEl>
                                          <p:spTgt spid="29"/>
                                        </p:tgtEl>
                                        <p:attrNameLst>
                                          <p:attrName>style.visibility</p:attrName>
                                        </p:attrNameLst>
                                      </p:cBhvr>
                                      <p:to>
                                        <p:strVal val="visible"/>
                                      </p:to>
                                    </p:set>
                                    <p:anim calcmode="lin" valueType="num">
                                      <p:cBhvr additive="base">
                                        <p:cTn id="56" dur="1000" fill="hold"/>
                                        <p:tgtEl>
                                          <p:spTgt spid="29"/>
                                        </p:tgtEl>
                                        <p:attrNameLst>
                                          <p:attrName>ppt_x</p:attrName>
                                        </p:attrNameLst>
                                      </p:cBhvr>
                                      <p:tavLst>
                                        <p:tav tm="0">
                                          <p:val>
                                            <p:strVal val="1+#ppt_w/2"/>
                                          </p:val>
                                        </p:tav>
                                        <p:tav tm="100000">
                                          <p:val>
                                            <p:strVal val="#ppt_x"/>
                                          </p:val>
                                        </p:tav>
                                      </p:tavLst>
                                    </p:anim>
                                    <p:anim calcmode="lin" valueType="num">
                                      <p:cBhvr additive="base">
                                        <p:cTn id="57" dur="1000" fill="hold"/>
                                        <p:tgtEl>
                                          <p:spTgt spid="29"/>
                                        </p:tgtEl>
                                        <p:attrNameLst>
                                          <p:attrName>ppt_y</p:attrName>
                                        </p:attrNameLst>
                                      </p:cBhvr>
                                      <p:tavLst>
                                        <p:tav tm="0">
                                          <p:val>
                                            <p:strVal val="#ppt_y"/>
                                          </p:val>
                                        </p:tav>
                                        <p:tav tm="100000">
                                          <p:val>
                                            <p:strVal val="#ppt_y"/>
                                          </p:val>
                                        </p:tav>
                                      </p:tavLst>
                                    </p:anim>
                                  </p:childTnLst>
                                </p:cTn>
                              </p:par>
                              <p:par>
                                <p:cTn id="58" presetID="2" presetClass="entr" presetSubtype="2" fill="hold" nodeType="withEffect">
                                  <p:stCondLst>
                                    <p:cond delay="0"/>
                                  </p:stCondLst>
                                  <p:childTnLst>
                                    <p:set>
                                      <p:cBhvr>
                                        <p:cTn id="59" dur="1" fill="hold">
                                          <p:stCondLst>
                                            <p:cond delay="0"/>
                                          </p:stCondLst>
                                        </p:cTn>
                                        <p:tgtEl>
                                          <p:spTgt spid="30"/>
                                        </p:tgtEl>
                                        <p:attrNameLst>
                                          <p:attrName>style.visibility</p:attrName>
                                        </p:attrNameLst>
                                      </p:cBhvr>
                                      <p:to>
                                        <p:strVal val="visible"/>
                                      </p:to>
                                    </p:set>
                                    <p:anim calcmode="lin" valueType="num">
                                      <p:cBhvr additive="base">
                                        <p:cTn id="60" dur="1000" fill="hold"/>
                                        <p:tgtEl>
                                          <p:spTgt spid="30"/>
                                        </p:tgtEl>
                                        <p:attrNameLst>
                                          <p:attrName>ppt_x</p:attrName>
                                        </p:attrNameLst>
                                      </p:cBhvr>
                                      <p:tavLst>
                                        <p:tav tm="0">
                                          <p:val>
                                            <p:strVal val="1+#ppt_w/2"/>
                                          </p:val>
                                        </p:tav>
                                        <p:tav tm="100000">
                                          <p:val>
                                            <p:strVal val="#ppt_x"/>
                                          </p:val>
                                        </p:tav>
                                      </p:tavLst>
                                    </p:anim>
                                    <p:anim calcmode="lin" valueType="num">
                                      <p:cBhvr additive="base">
                                        <p:cTn id="61" dur="1000" fill="hold"/>
                                        <p:tgtEl>
                                          <p:spTgt spid="3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sz="4000" b="1" dirty="0" smtClean="0"/>
              <a:t>VPP Demonstrates Price Elasticity</a:t>
            </a:r>
            <a:endParaRPr lang="en-US" sz="4000" b="1" dirty="0"/>
          </a:p>
        </p:txBody>
      </p:sp>
      <p:sp>
        <p:nvSpPr>
          <p:cNvPr id="2" name="Slide Number Placeholder 1"/>
          <p:cNvSpPr>
            <a:spLocks noGrp="1"/>
          </p:cNvSpPr>
          <p:nvPr>
            <p:ph type="sldNum" sz="quarter" idx="12"/>
          </p:nvPr>
        </p:nvSpPr>
        <p:spPr/>
        <p:txBody>
          <a:bodyPr/>
          <a:lstStyle/>
          <a:p>
            <a:fld id="{11BC905E-8043-44A8-8A73-E1564B6E9CEA}" type="slidenum">
              <a:rPr lang="en-US" smtClean="0">
                <a:solidFill>
                  <a:prstClr val="black">
                    <a:tint val="75000"/>
                  </a:prstClr>
                </a:solidFill>
              </a:rPr>
              <a:pPr/>
              <a:t>9</a:t>
            </a:fld>
            <a:endParaRPr lang="en-US" dirty="0">
              <a:solidFill>
                <a:prstClr val="black">
                  <a:tint val="75000"/>
                </a:prstClr>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3572003642"/>
              </p:ext>
            </p:extLst>
          </p:nvPr>
        </p:nvGraphicFramePr>
        <p:xfrm>
          <a:off x="1230765" y="1316725"/>
          <a:ext cx="6534315" cy="4305881"/>
        </p:xfrm>
        <a:graphic>
          <a:graphicData uri="http://schemas.openxmlformats.org/drawingml/2006/table">
            <a:tbl>
              <a:tblPr/>
              <a:tblGrid>
                <a:gridCol w="2192158"/>
                <a:gridCol w="1327941"/>
                <a:gridCol w="1496569"/>
                <a:gridCol w="1517647"/>
              </a:tblGrid>
              <a:tr h="544498">
                <a:tc rowSpan="2">
                  <a:txBody>
                    <a:bodyPr/>
                    <a:lstStyle/>
                    <a:p>
                      <a:pPr algn="ctr" fontAlgn="ctr"/>
                      <a:r>
                        <a:rPr lang="en-US" sz="2400" b="0" i="0" u="none" strike="noStrike" dirty="0">
                          <a:solidFill>
                            <a:srgbClr val="000000"/>
                          </a:solidFill>
                          <a:effectLst/>
                          <a:latin typeface="Tahoma"/>
                        </a:rPr>
                        <a:t> </a:t>
                      </a:r>
                    </a:p>
                  </a:txBody>
                  <a:tcPr marL="9525" marR="952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2D69B"/>
                    </a:solidFill>
                  </a:tcPr>
                </a:tc>
                <a:tc gridSpan="3">
                  <a:txBody>
                    <a:bodyPr/>
                    <a:lstStyle/>
                    <a:p>
                      <a:pPr algn="ctr" fontAlgn="ctr"/>
                      <a:r>
                        <a:rPr lang="en-US" sz="2400" b="1" i="0" u="none" strike="noStrike" dirty="0" smtClean="0">
                          <a:solidFill>
                            <a:srgbClr val="000000"/>
                          </a:solidFill>
                          <a:effectLst/>
                          <a:latin typeface="Calibri"/>
                        </a:rPr>
                        <a:t>Maximum Demand Reduction</a:t>
                      </a:r>
                    </a:p>
                    <a:p>
                      <a:pPr algn="ctr" fontAlgn="ctr"/>
                      <a:r>
                        <a:rPr lang="en-US" sz="2400" b="1" i="0" u="none" strike="noStrike" dirty="0" smtClean="0">
                          <a:solidFill>
                            <a:srgbClr val="000000"/>
                          </a:solidFill>
                          <a:effectLst/>
                          <a:latin typeface="Calibri"/>
                        </a:rPr>
                        <a:t>PCT</a:t>
                      </a:r>
                      <a:endParaRPr lang="en-US" sz="2400" b="1" i="0" u="none" strike="noStrike" dirty="0">
                        <a:solidFill>
                          <a:srgbClr val="000000"/>
                        </a:solidFill>
                        <a:effectLst/>
                        <a:latin typeface="Calibri"/>
                      </a:endParaRPr>
                    </a:p>
                  </a:txBody>
                  <a:tcPr marL="9525" marR="952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2D69B"/>
                    </a:solidFill>
                  </a:tcPr>
                </a:tc>
                <a:tc hMerge="1">
                  <a:txBody>
                    <a:bodyPr/>
                    <a:lstStyle/>
                    <a:p>
                      <a:endParaRPr lang="en-US"/>
                    </a:p>
                  </a:txBody>
                  <a:tcPr/>
                </a:tc>
                <a:tc hMerge="1">
                  <a:txBody>
                    <a:bodyPr/>
                    <a:lstStyle/>
                    <a:p>
                      <a:endParaRPr lang="en-US"/>
                    </a:p>
                  </a:txBody>
                  <a:tcPr/>
                </a:tc>
              </a:tr>
              <a:tr h="544498">
                <a:tc vMerge="1">
                  <a:txBody>
                    <a:bodyPr/>
                    <a:lstStyle/>
                    <a:p>
                      <a:endParaRPr lang="en-US"/>
                    </a:p>
                  </a:txBody>
                  <a:tcPr/>
                </a:tc>
                <a:tc>
                  <a:txBody>
                    <a:bodyPr/>
                    <a:lstStyle/>
                    <a:p>
                      <a:pPr algn="ctr" fontAlgn="ctr"/>
                      <a:r>
                        <a:rPr lang="en-US" sz="2400" b="1" i="0" u="none" strike="noStrike" dirty="0">
                          <a:solidFill>
                            <a:srgbClr val="000000"/>
                          </a:solidFill>
                          <a:effectLst/>
                          <a:latin typeface="Calibri"/>
                        </a:rPr>
                        <a:t>Baseline</a:t>
                      </a:r>
                    </a:p>
                  </a:txBody>
                  <a:tcPr marL="9525" marR="952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2D69B"/>
                    </a:solidFill>
                  </a:tcPr>
                </a:tc>
                <a:tc>
                  <a:txBody>
                    <a:bodyPr/>
                    <a:lstStyle/>
                    <a:p>
                      <a:pPr algn="ctr" fontAlgn="ctr"/>
                      <a:r>
                        <a:rPr lang="en-US" sz="2400" b="1" i="0" u="none" strike="noStrike" dirty="0">
                          <a:solidFill>
                            <a:srgbClr val="000000"/>
                          </a:solidFill>
                          <a:effectLst/>
                          <a:latin typeface="Calibri"/>
                        </a:rPr>
                        <a:t>Reduction</a:t>
                      </a:r>
                    </a:p>
                  </a:txBody>
                  <a:tcPr marL="9525" marR="952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2D69B"/>
                    </a:solidFill>
                  </a:tcPr>
                </a:tc>
                <a:tc>
                  <a:txBody>
                    <a:bodyPr/>
                    <a:lstStyle/>
                    <a:p>
                      <a:pPr algn="ctr" fontAlgn="ctr"/>
                      <a:r>
                        <a:rPr lang="en-US" sz="2400" b="1" i="0" u="none" strike="noStrike" dirty="0">
                          <a:solidFill>
                            <a:srgbClr val="000000"/>
                          </a:solidFill>
                          <a:effectLst/>
                          <a:latin typeface="Calibri"/>
                        </a:rPr>
                        <a:t>Percent</a:t>
                      </a:r>
                    </a:p>
                  </a:txBody>
                  <a:tcPr marL="9525" marR="952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2D69B"/>
                    </a:solidFill>
                  </a:tcPr>
                </a:tc>
              </a:tr>
              <a:tr h="544498">
                <a:tc>
                  <a:txBody>
                    <a:bodyPr/>
                    <a:lstStyle/>
                    <a:p>
                      <a:pPr algn="l" fontAlgn="ctr"/>
                      <a:r>
                        <a:rPr lang="en-US" sz="2400" b="0" i="0" u="none" strike="noStrike" dirty="0">
                          <a:solidFill>
                            <a:srgbClr val="000000"/>
                          </a:solidFill>
                          <a:effectLst/>
                          <a:latin typeface="Calibri"/>
                        </a:rPr>
                        <a:t>TOU</a:t>
                      </a:r>
                    </a:p>
                  </a:txBody>
                  <a:tcPr marL="9525" marR="952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Tahoma"/>
                          <a:cs typeface="Tahoma"/>
                        </a:rPr>
                        <a:t>2.64</a:t>
                      </a:r>
                      <a:endParaRPr lang="en-US" sz="2400" b="0" i="0" u="none" strike="noStrike" dirty="0">
                        <a:solidFill>
                          <a:srgbClr val="000000"/>
                        </a:solidFill>
                        <a:effectLst/>
                        <a:latin typeface="Tahoma"/>
                      </a:endParaRPr>
                    </a:p>
                  </a:txBody>
                  <a:tcPr marL="9525" marR="952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Tahoma"/>
                          <a:cs typeface="Tahoma"/>
                        </a:rPr>
                        <a:t>1.25</a:t>
                      </a:r>
                      <a:endParaRPr lang="en-US" sz="2400" b="0" i="0" u="none" strike="noStrike" dirty="0">
                        <a:solidFill>
                          <a:srgbClr val="000000"/>
                        </a:solidFill>
                        <a:effectLst/>
                        <a:latin typeface="Tahoma"/>
                      </a:endParaRPr>
                    </a:p>
                  </a:txBody>
                  <a:tcPr marL="9525" marR="952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Tahoma"/>
                          <a:cs typeface="Tahoma"/>
                        </a:rPr>
                        <a:t>47%</a:t>
                      </a:r>
                      <a:endParaRPr lang="en-US" sz="2400" b="0" i="0" u="none" strike="noStrike" dirty="0">
                        <a:solidFill>
                          <a:srgbClr val="000000"/>
                        </a:solidFill>
                        <a:effectLst/>
                        <a:latin typeface="Tahoma"/>
                      </a:endParaRPr>
                    </a:p>
                  </a:txBody>
                  <a:tcPr marL="9525" marR="952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618960">
                <a:tc>
                  <a:txBody>
                    <a:bodyPr/>
                    <a:lstStyle/>
                    <a:p>
                      <a:pPr algn="l" fontAlgn="ctr"/>
                      <a:r>
                        <a:rPr lang="en-US" sz="2800" b="0" i="0" u="none" strike="noStrike" dirty="0">
                          <a:solidFill>
                            <a:srgbClr val="000000"/>
                          </a:solidFill>
                          <a:effectLst/>
                          <a:latin typeface="Calibri"/>
                        </a:rPr>
                        <a:t>VPP Low</a:t>
                      </a:r>
                    </a:p>
                  </a:txBody>
                  <a:tcPr marL="9525" marR="952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Tahoma"/>
                          <a:cs typeface="Tahoma"/>
                        </a:rPr>
                        <a:t>2.35</a:t>
                      </a:r>
                      <a:endParaRPr lang="en-US" sz="2400" b="0" i="0" u="none" strike="noStrike" dirty="0">
                        <a:solidFill>
                          <a:srgbClr val="000000"/>
                        </a:solidFill>
                        <a:effectLst/>
                        <a:latin typeface="Tahoma"/>
                      </a:endParaRPr>
                    </a:p>
                  </a:txBody>
                  <a:tcPr marL="9525" marR="952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Tahoma"/>
                          <a:cs typeface="Tahoma"/>
                        </a:rPr>
                        <a:t>0.41</a:t>
                      </a:r>
                      <a:endParaRPr lang="en-US" sz="2400" b="0" i="0" u="none" strike="noStrike" dirty="0">
                        <a:solidFill>
                          <a:srgbClr val="000000"/>
                        </a:solidFill>
                        <a:effectLst/>
                        <a:latin typeface="Tahoma"/>
                      </a:endParaRPr>
                    </a:p>
                  </a:txBody>
                  <a:tcPr marL="9525" marR="952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Tahoma"/>
                          <a:cs typeface="Tahoma"/>
                        </a:rPr>
                        <a:t>18%</a:t>
                      </a:r>
                      <a:endParaRPr lang="en-US" sz="2400" b="0" i="0" u="none" strike="noStrike" dirty="0">
                        <a:solidFill>
                          <a:srgbClr val="000000"/>
                        </a:solidFill>
                        <a:effectLst/>
                        <a:latin typeface="Tahoma"/>
                      </a:endParaRPr>
                    </a:p>
                  </a:txBody>
                  <a:tcPr marL="9525" marR="952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618960">
                <a:tc>
                  <a:txBody>
                    <a:bodyPr/>
                    <a:lstStyle/>
                    <a:p>
                      <a:pPr algn="l" fontAlgn="ctr"/>
                      <a:r>
                        <a:rPr lang="en-US" sz="2800" b="0" i="0" u="none" strike="noStrike" dirty="0">
                          <a:solidFill>
                            <a:srgbClr val="000000"/>
                          </a:solidFill>
                          <a:effectLst/>
                          <a:latin typeface="Calibri"/>
                        </a:rPr>
                        <a:t>VPP Standard</a:t>
                      </a:r>
                    </a:p>
                  </a:txBody>
                  <a:tcPr marL="9525" marR="952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Tahoma"/>
                          <a:cs typeface="Tahoma"/>
                        </a:rPr>
                        <a:t>2.45</a:t>
                      </a:r>
                      <a:endParaRPr lang="en-US" sz="2400" b="0" i="0" u="none" strike="noStrike" dirty="0">
                        <a:solidFill>
                          <a:srgbClr val="000000"/>
                        </a:solidFill>
                        <a:effectLst/>
                        <a:latin typeface="Tahoma"/>
                      </a:endParaRPr>
                    </a:p>
                  </a:txBody>
                  <a:tcPr marL="9525" marR="952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Tahoma"/>
                          <a:cs typeface="Tahoma"/>
                        </a:rPr>
                        <a:t>1.11</a:t>
                      </a:r>
                      <a:endParaRPr lang="en-US" sz="2400" b="0" i="0" u="none" strike="noStrike" dirty="0">
                        <a:solidFill>
                          <a:srgbClr val="000000"/>
                        </a:solidFill>
                        <a:effectLst/>
                        <a:latin typeface="Tahoma"/>
                      </a:endParaRPr>
                    </a:p>
                  </a:txBody>
                  <a:tcPr marL="9525" marR="952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Tahoma"/>
                          <a:cs typeface="Tahoma"/>
                        </a:rPr>
                        <a:t>45%</a:t>
                      </a:r>
                      <a:endParaRPr lang="en-US" sz="2400" b="0" i="0" u="none" strike="noStrike" dirty="0">
                        <a:solidFill>
                          <a:srgbClr val="000000"/>
                        </a:solidFill>
                        <a:effectLst/>
                        <a:latin typeface="Tahoma"/>
                      </a:endParaRPr>
                    </a:p>
                  </a:txBody>
                  <a:tcPr marL="9525" marR="952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618960">
                <a:tc>
                  <a:txBody>
                    <a:bodyPr/>
                    <a:lstStyle/>
                    <a:p>
                      <a:pPr algn="l" fontAlgn="ctr"/>
                      <a:r>
                        <a:rPr lang="en-US" sz="2800" b="0" i="0" u="none" strike="noStrike" dirty="0">
                          <a:solidFill>
                            <a:srgbClr val="000000"/>
                          </a:solidFill>
                          <a:effectLst/>
                          <a:latin typeface="Calibri"/>
                        </a:rPr>
                        <a:t>VPP Medium</a:t>
                      </a:r>
                    </a:p>
                  </a:txBody>
                  <a:tcPr marL="9525" marR="952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Tahoma"/>
                          <a:cs typeface="Tahoma"/>
                        </a:rPr>
                        <a:t>3.08</a:t>
                      </a:r>
                      <a:endParaRPr lang="en-US" sz="2400" b="0" i="0" u="none" strike="noStrike" dirty="0">
                        <a:solidFill>
                          <a:srgbClr val="000000"/>
                        </a:solidFill>
                        <a:effectLst/>
                        <a:latin typeface="Tahoma"/>
                      </a:endParaRPr>
                    </a:p>
                  </a:txBody>
                  <a:tcPr marL="9525" marR="952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Tahoma"/>
                          <a:cs typeface="Tahoma"/>
                        </a:rPr>
                        <a:t>1.68</a:t>
                      </a:r>
                      <a:endParaRPr lang="en-US" sz="2400" b="0" i="0" u="none" strike="noStrike" dirty="0">
                        <a:solidFill>
                          <a:srgbClr val="000000"/>
                        </a:solidFill>
                        <a:effectLst/>
                        <a:latin typeface="Tahoma"/>
                      </a:endParaRPr>
                    </a:p>
                  </a:txBody>
                  <a:tcPr marL="9525" marR="952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Tahoma"/>
                          <a:cs typeface="Tahoma"/>
                        </a:rPr>
                        <a:t>55%</a:t>
                      </a:r>
                      <a:endParaRPr lang="en-US" sz="2400" b="0" i="0" u="none" strike="noStrike" dirty="0">
                        <a:solidFill>
                          <a:srgbClr val="000000"/>
                        </a:solidFill>
                        <a:effectLst/>
                        <a:latin typeface="Tahoma"/>
                      </a:endParaRPr>
                    </a:p>
                  </a:txBody>
                  <a:tcPr marL="9525" marR="952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618960">
                <a:tc>
                  <a:txBody>
                    <a:bodyPr/>
                    <a:lstStyle/>
                    <a:p>
                      <a:pPr algn="l" fontAlgn="ctr"/>
                      <a:r>
                        <a:rPr lang="en-US" sz="2800" b="0" i="0" u="none" strike="noStrike" dirty="0">
                          <a:solidFill>
                            <a:srgbClr val="000000"/>
                          </a:solidFill>
                          <a:effectLst/>
                          <a:latin typeface="Calibri"/>
                        </a:rPr>
                        <a:t>VPP High</a:t>
                      </a:r>
                    </a:p>
                  </a:txBody>
                  <a:tcPr marL="9525" marR="952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chemeClr val="accent2">
                        <a:lumMod val="20000"/>
                        <a:lumOff val="80000"/>
                      </a:schemeClr>
                    </a:solidFill>
                  </a:tcPr>
                </a:tc>
                <a:tc>
                  <a:txBody>
                    <a:bodyPr/>
                    <a:lstStyle/>
                    <a:p>
                      <a:pPr algn="ctr" fontAlgn="ctr"/>
                      <a:r>
                        <a:rPr lang="en-US" sz="2400" b="0" i="0" u="none" strike="noStrike" dirty="0">
                          <a:solidFill>
                            <a:srgbClr val="000000"/>
                          </a:solidFill>
                          <a:effectLst/>
                          <a:latin typeface="Tahoma"/>
                          <a:cs typeface="Tahoma"/>
                        </a:rPr>
                        <a:t>3.37</a:t>
                      </a:r>
                      <a:endParaRPr lang="en-US" sz="2400" b="0" i="0" u="none" strike="noStrike" dirty="0">
                        <a:solidFill>
                          <a:srgbClr val="000000"/>
                        </a:solidFill>
                        <a:effectLst/>
                        <a:latin typeface="Tahoma"/>
                      </a:endParaRPr>
                    </a:p>
                  </a:txBody>
                  <a:tcPr marL="9525" marR="952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chemeClr val="accent2">
                        <a:lumMod val="20000"/>
                        <a:lumOff val="80000"/>
                      </a:schemeClr>
                    </a:solidFill>
                  </a:tcPr>
                </a:tc>
                <a:tc>
                  <a:txBody>
                    <a:bodyPr/>
                    <a:lstStyle/>
                    <a:p>
                      <a:pPr algn="ctr" fontAlgn="ctr"/>
                      <a:r>
                        <a:rPr lang="en-US" sz="2400" b="0" i="0" u="none" strike="noStrike" dirty="0">
                          <a:solidFill>
                            <a:srgbClr val="000000"/>
                          </a:solidFill>
                          <a:effectLst/>
                          <a:latin typeface="Tahoma"/>
                          <a:cs typeface="Tahoma"/>
                        </a:rPr>
                        <a:t>1.96</a:t>
                      </a:r>
                      <a:endParaRPr lang="en-US" sz="2400" b="0" i="0" u="none" strike="noStrike" dirty="0">
                        <a:solidFill>
                          <a:srgbClr val="000000"/>
                        </a:solidFill>
                        <a:effectLst/>
                        <a:latin typeface="Tahoma"/>
                      </a:endParaRPr>
                    </a:p>
                  </a:txBody>
                  <a:tcPr marL="9525" marR="952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chemeClr val="accent2">
                        <a:lumMod val="20000"/>
                        <a:lumOff val="80000"/>
                      </a:schemeClr>
                    </a:solidFill>
                  </a:tcPr>
                </a:tc>
                <a:tc>
                  <a:txBody>
                    <a:bodyPr/>
                    <a:lstStyle/>
                    <a:p>
                      <a:pPr algn="ctr" fontAlgn="ctr"/>
                      <a:r>
                        <a:rPr lang="en-US" sz="2400" b="0" i="0" u="none" strike="noStrike" dirty="0">
                          <a:solidFill>
                            <a:srgbClr val="000000"/>
                          </a:solidFill>
                          <a:effectLst/>
                          <a:latin typeface="Tahoma"/>
                          <a:cs typeface="Tahoma"/>
                        </a:rPr>
                        <a:t>58%</a:t>
                      </a:r>
                      <a:endParaRPr lang="en-US" sz="2400" b="0" i="0" u="none" strike="noStrike" dirty="0">
                        <a:solidFill>
                          <a:srgbClr val="000000"/>
                        </a:solidFill>
                        <a:effectLst/>
                        <a:latin typeface="Tahoma"/>
                      </a:endParaRPr>
                    </a:p>
                  </a:txBody>
                  <a:tcPr marL="9525" marR="9525" marT="9525"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chemeClr val="accent2">
                        <a:lumMod val="20000"/>
                        <a:lumOff val="80000"/>
                      </a:schemeClr>
                    </a:solidFill>
                  </a:tcPr>
                </a:tc>
              </a:tr>
            </a:tbl>
          </a:graphicData>
        </a:graphic>
      </p:graphicFrame>
    </p:spTree>
    <p:extLst>
      <p:ext uri="{BB962C8B-B14F-4D97-AF65-F5344CB8AC3E}">
        <p14:creationId xmlns:p14="http://schemas.microsoft.com/office/powerpoint/2010/main" val="138515583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TotalTime>
  <Words>1585</Words>
  <Application>Microsoft Office PowerPoint</Application>
  <PresentationFormat>On-screen Show (4:3)</PresentationFormat>
  <Paragraphs>664</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1_Office Theme</vt:lpstr>
      <vt:lpstr>OGE: Engaging Consumers for Demand Response</vt:lpstr>
      <vt:lpstr>Agenda</vt:lpstr>
      <vt:lpstr>PowerPoint Presentation</vt:lpstr>
      <vt:lpstr>PowerPoint Presentation</vt:lpstr>
      <vt:lpstr>Smart Grid Demand Response Overview Timeline</vt:lpstr>
      <vt:lpstr>2010 Study Results Validate Hypothesis</vt:lpstr>
      <vt:lpstr>PowerPoint Presentation</vt:lpstr>
      <vt:lpstr>PowerPoint Presentation</vt:lpstr>
      <vt:lpstr>VPP Demonstrates Price Elasticity</vt:lpstr>
      <vt:lpstr>VPP Demonstrates Price Elasticity</vt:lpstr>
      <vt:lpstr>DR 2012</vt:lpstr>
      <vt:lpstr>Customer Engagement  </vt:lpstr>
      <vt:lpstr>Customer Engagement - Guiding Principles</vt:lpstr>
      <vt:lpstr>“Vendors Sell Hotdogs”…     but ‘Partners’….</vt:lpstr>
      <vt:lpstr>appendix</vt:lpstr>
      <vt:lpstr>PCT Drives Load Shifting</vt:lpstr>
      <vt:lpstr>Dynamic Pricing Pilot Results by On-Peak to Off-Peak Ratio Results,  with and without Enabling Technology</vt:lpstr>
      <vt:lpstr>PowerPoint Presentation</vt:lpstr>
      <vt:lpstr>PowerPoint Presentation</vt:lpstr>
      <vt:lpstr>PowerPoint Presentation</vt:lpstr>
      <vt:lpstr>PowerPoint Presentation</vt:lpstr>
    </vt:vector>
  </TitlesOfParts>
  <Company>OGE Energy Corp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OGE: Engaging Consumers for Demand Response</dc:title>
  <dc:creator>Farrell, Mike</dc:creator>
  <cp:lastModifiedBy>Farrell, Mike</cp:lastModifiedBy>
  <cp:revision>3</cp:revision>
  <cp:lastPrinted>2011-10-26T20:34:46Z</cp:lastPrinted>
  <dcterms:created xsi:type="dcterms:W3CDTF">2011-09-23T19:06:00Z</dcterms:created>
  <dcterms:modified xsi:type="dcterms:W3CDTF">2011-10-26T20:46:42Z</dcterms:modified>
</cp:coreProperties>
</file>